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4"/>
  </p:sldMasterIdLst>
  <p:notesMasterIdLst>
    <p:notesMasterId r:id="rId6"/>
  </p:notesMasterIdLst>
  <p:handoutMasterIdLst>
    <p:handoutMasterId r:id="rId7"/>
  </p:handoutMasterIdLst>
  <p:sldIdLst>
    <p:sldId id="259" r:id="rId5"/>
  </p:sldIdLst>
  <p:sldSz cx="50399950" cy="32399288"/>
  <p:notesSz cx="6858000" cy="903446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6800" kern="1200">
        <a:solidFill>
          <a:schemeClr val="tx2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1pPr>
    <a:lvl2pPr marL="725488" indent="-268288" algn="l" rtl="0" eaLnBrk="0" fontAlgn="base" hangingPunct="0">
      <a:spcBef>
        <a:spcPct val="0"/>
      </a:spcBef>
      <a:spcAft>
        <a:spcPct val="0"/>
      </a:spcAft>
      <a:defRPr sz="16800" kern="1200">
        <a:solidFill>
          <a:schemeClr val="tx2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2pPr>
    <a:lvl3pPr marL="1452563" indent="-538163" algn="l" rtl="0" eaLnBrk="0" fontAlgn="base" hangingPunct="0">
      <a:spcBef>
        <a:spcPct val="0"/>
      </a:spcBef>
      <a:spcAft>
        <a:spcPct val="0"/>
      </a:spcAft>
      <a:defRPr sz="16800" kern="1200">
        <a:solidFill>
          <a:schemeClr val="tx2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3pPr>
    <a:lvl4pPr marL="2178050" indent="-806450" algn="l" rtl="0" eaLnBrk="0" fontAlgn="base" hangingPunct="0">
      <a:spcBef>
        <a:spcPct val="0"/>
      </a:spcBef>
      <a:spcAft>
        <a:spcPct val="0"/>
      </a:spcAft>
      <a:defRPr sz="16800" kern="1200">
        <a:solidFill>
          <a:schemeClr val="tx2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4pPr>
    <a:lvl5pPr marL="2905125" indent="-1076325" algn="l" rtl="0" eaLnBrk="0" fontAlgn="base" hangingPunct="0">
      <a:spcBef>
        <a:spcPct val="0"/>
      </a:spcBef>
      <a:spcAft>
        <a:spcPct val="0"/>
      </a:spcAft>
      <a:defRPr sz="16800" kern="1200">
        <a:solidFill>
          <a:schemeClr val="tx2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sz="16800" kern="1200">
        <a:solidFill>
          <a:schemeClr val="tx2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sz="16800" kern="1200">
        <a:solidFill>
          <a:schemeClr val="tx2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sz="16800" kern="1200">
        <a:solidFill>
          <a:schemeClr val="tx2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sz="16800" kern="1200">
        <a:solidFill>
          <a:schemeClr val="tx2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205">
          <p15:clr>
            <a:srgbClr val="A4A3A4"/>
          </p15:clr>
        </p15:guide>
        <p15:guide id="2" orient="horz" pos="20168">
          <p15:clr>
            <a:srgbClr val="A4A3A4"/>
          </p15:clr>
        </p15:guide>
        <p15:guide id="3" orient="horz" pos="1565">
          <p15:clr>
            <a:srgbClr val="A4A3A4"/>
          </p15:clr>
        </p15:guide>
        <p15:guide id="4" orient="horz" pos="269">
          <p15:clr>
            <a:srgbClr val="A4A3A4"/>
          </p15:clr>
        </p15:guide>
        <p15:guide id="5" orient="horz" pos="4589">
          <p15:clr>
            <a:srgbClr val="A4A3A4"/>
          </p15:clr>
        </p15:guide>
        <p15:guide id="6" orient="horz" pos="850">
          <p15:clr>
            <a:srgbClr val="A4A3A4"/>
          </p15:clr>
        </p15:guide>
        <p15:guide id="7" orient="horz" pos="10493">
          <p15:clr>
            <a:srgbClr val="A4A3A4"/>
          </p15:clr>
        </p15:guide>
        <p15:guide id="8" pos="15874">
          <p15:clr>
            <a:srgbClr val="A4A3A4"/>
          </p15:clr>
        </p15:guide>
        <p15:guide id="9" pos="10252">
          <p15:clr>
            <a:srgbClr val="A4A3A4"/>
          </p15:clr>
        </p15:guide>
        <p15:guide id="10" pos="30690">
          <p15:clr>
            <a:srgbClr val="A4A3A4"/>
          </p15:clr>
        </p15:guide>
        <p15:guide id="11" pos="20835">
          <p15:clr>
            <a:srgbClr val="A4A3A4"/>
          </p15:clr>
        </p15:guide>
        <p15:guide id="12" pos="7954">
          <p15:clr>
            <a:srgbClr val="A4A3A4"/>
          </p15:clr>
        </p15:guide>
        <p15:guide id="13" pos="21496">
          <p15:clr>
            <a:srgbClr val="A4A3A4"/>
          </p15:clr>
        </p15:guide>
        <p15:guide id="14" pos="10913">
          <p15:clr>
            <a:srgbClr val="A4A3A4"/>
          </p15:clr>
        </p15:guide>
        <p15:guide id="15" pos="31426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ichael Vaine" initials="" lastIdx="8" clrIdx="0"/>
  <p:cmAuthor id="2" name="Nathaniel Gardiner" initials="" lastIdx="1" clrIdx="1"/>
  <p:cmAuthor id="3" name="Kajal Larson" initials="" lastIdx="0" clrIdx="2"/>
  <p:cmAuthor id="4" name="Annie Conery" initials="AC" lastIdx="8" clrIdx="3">
    <p:extLst>
      <p:ext uri="{19B8F6BF-5375-455C-9EA6-DF929625EA0E}">
        <p15:presenceInfo xmlns:p15="http://schemas.microsoft.com/office/powerpoint/2012/main" userId="S::aconery@enanta.com::018b2f77-d330-4b5a-a872-954b206ad6c4" providerId="AD"/>
      </p:ext>
    </p:extLst>
  </p:cmAuthor>
  <p:cmAuthor id="5" name="Nathalie Adda" initials="NA" lastIdx="7" clrIdx="4">
    <p:extLst>
      <p:ext uri="{19B8F6BF-5375-455C-9EA6-DF929625EA0E}">
        <p15:presenceInfo xmlns:p15="http://schemas.microsoft.com/office/powerpoint/2012/main" userId="S::nadda@enanta.com::a171c766-47f9-4637-9420-3f1adaec4d2e" providerId="AD"/>
      </p:ext>
    </p:extLst>
  </p:cmAuthor>
  <p:cmAuthor id="6" name="Guy De La Rosa" initials="GR" lastIdx="11" clrIdx="5">
    <p:extLst>
      <p:ext uri="{19B8F6BF-5375-455C-9EA6-DF929625EA0E}">
        <p15:presenceInfo xmlns:p15="http://schemas.microsoft.com/office/powerpoint/2012/main" userId="S::gdelarosa@enanta.com::28415ca4-01e9-4b1a-91e1-5fd944bd6e5f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CCCC"/>
    <a:srgbClr val="0099CC"/>
    <a:srgbClr val="7DCDFF"/>
    <a:srgbClr val="005593"/>
    <a:srgbClr val="9BD9FF"/>
    <a:srgbClr val="3FB6FF"/>
    <a:srgbClr val="76B7D4"/>
    <a:srgbClr val="009999"/>
    <a:srgbClr val="000099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7864" autoAdjust="0"/>
    <p:restoredTop sz="94360" autoAdjust="0"/>
  </p:normalViewPr>
  <p:slideViewPr>
    <p:cSldViewPr snapToGrid="0">
      <p:cViewPr varScale="1">
        <p:scale>
          <a:sx n="22" d="100"/>
          <a:sy n="22" d="100"/>
        </p:scale>
        <p:origin x="1770" y="96"/>
      </p:cViewPr>
      <p:guideLst>
        <p:guide orient="horz" pos="10205"/>
        <p:guide orient="horz" pos="20168"/>
        <p:guide orient="horz" pos="1565"/>
        <p:guide orient="horz" pos="269"/>
        <p:guide orient="horz" pos="4589"/>
        <p:guide orient="horz" pos="850"/>
        <p:guide orient="horz" pos="10493"/>
        <p:guide pos="15874"/>
        <p:guide pos="10252"/>
        <p:guide pos="30690"/>
        <p:guide pos="20835"/>
        <p:guide pos="7954"/>
        <p:guide pos="21496"/>
        <p:guide pos="10913"/>
        <p:guide pos="3142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>
            <a:extLst>
              <a:ext uri="{FF2B5EF4-FFF2-40B4-BE49-F238E27FC236}">
                <a16:creationId xmlns:a16="http://schemas.microsoft.com/office/drawing/2014/main" id="{77513D36-F015-431D-B389-61EBE90F9B77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2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9675" tIns="44838" rIns="89675" bIns="44838" numCol="1" anchor="t" anchorCtr="0" compatLnSpc="1">
            <a:prstTxWarp prst="textNoShape">
              <a:avLst/>
            </a:prstTxWarp>
          </a:bodyPr>
          <a:lstStyle>
            <a:lvl1pPr defTabSz="896938" eaLnBrk="1" hangingPunct="1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0723" name="Rectangle 3">
            <a:extLst>
              <a:ext uri="{FF2B5EF4-FFF2-40B4-BE49-F238E27FC236}">
                <a16:creationId xmlns:a16="http://schemas.microsoft.com/office/drawing/2014/main" id="{67138060-63B9-43D4-9CD9-C0F6EEB5F5A8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2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9675" tIns="44838" rIns="89675" bIns="44838" numCol="1" anchor="t" anchorCtr="0" compatLnSpc="1">
            <a:prstTxWarp prst="textNoShape">
              <a:avLst/>
            </a:prstTxWarp>
          </a:bodyPr>
          <a:lstStyle>
            <a:lvl1pPr algn="r" defTabSz="896938" eaLnBrk="1" hangingPunct="1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0724" name="Rectangle 4">
            <a:extLst>
              <a:ext uri="{FF2B5EF4-FFF2-40B4-BE49-F238E27FC236}">
                <a16:creationId xmlns:a16="http://schemas.microsoft.com/office/drawing/2014/main" id="{99CDF816-A034-48F6-9511-2A7C2485B4D1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580438"/>
            <a:ext cx="2971800" cy="452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9675" tIns="44838" rIns="89675" bIns="44838" numCol="1" anchor="b" anchorCtr="0" compatLnSpc="1">
            <a:prstTxWarp prst="textNoShape">
              <a:avLst/>
            </a:prstTxWarp>
          </a:bodyPr>
          <a:lstStyle>
            <a:lvl1pPr defTabSz="896938" eaLnBrk="1" hangingPunct="1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0725" name="Rectangle 5">
            <a:extLst>
              <a:ext uri="{FF2B5EF4-FFF2-40B4-BE49-F238E27FC236}">
                <a16:creationId xmlns:a16="http://schemas.microsoft.com/office/drawing/2014/main" id="{3CC136C9-F55D-4AED-9163-2B27299E5D85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580438"/>
            <a:ext cx="2971800" cy="452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9675" tIns="44838" rIns="89675" bIns="44838" numCol="1" anchor="b" anchorCtr="0" compatLnSpc="1">
            <a:prstTxWarp prst="textNoShape">
              <a:avLst/>
            </a:prstTxWarp>
          </a:bodyPr>
          <a:lstStyle>
            <a:lvl1pPr algn="r" defTabSz="896938" eaLnBrk="1" hangingPunct="1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EE6BB4CA-C740-470F-B30D-9DCA1306685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>
            <a:extLst>
              <a:ext uri="{FF2B5EF4-FFF2-40B4-BE49-F238E27FC236}">
                <a16:creationId xmlns:a16="http://schemas.microsoft.com/office/drawing/2014/main" id="{6816E4A7-6788-43D4-BF3B-FB5DF1744456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2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9675" tIns="44838" rIns="89675" bIns="44838" numCol="1" anchor="t" anchorCtr="0" compatLnSpc="1">
            <a:prstTxWarp prst="textNoShape">
              <a:avLst/>
            </a:prstTxWarp>
          </a:bodyPr>
          <a:lstStyle>
            <a:lvl1pPr defTabSz="896938" eaLnBrk="1" hangingPunct="1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9699" name="Rectangle 3">
            <a:extLst>
              <a:ext uri="{FF2B5EF4-FFF2-40B4-BE49-F238E27FC236}">
                <a16:creationId xmlns:a16="http://schemas.microsoft.com/office/drawing/2014/main" id="{13AC18A6-C027-4F03-89D1-5410E1D05328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2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9675" tIns="44838" rIns="89675" bIns="44838" numCol="1" anchor="t" anchorCtr="0" compatLnSpc="1">
            <a:prstTxWarp prst="textNoShape">
              <a:avLst/>
            </a:prstTxWarp>
          </a:bodyPr>
          <a:lstStyle>
            <a:lvl1pPr algn="r" defTabSz="896938" eaLnBrk="1" hangingPunct="1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CF785626-7CF5-4AE4-9F73-ED88CCEE789B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95338" y="677863"/>
            <a:ext cx="5268912" cy="338613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9701" name="Rectangle 5">
            <a:extLst>
              <a:ext uri="{FF2B5EF4-FFF2-40B4-BE49-F238E27FC236}">
                <a16:creationId xmlns:a16="http://schemas.microsoft.com/office/drawing/2014/main" id="{47DA5C95-4CF3-414A-BF81-FA9DBBCC8F75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291013"/>
            <a:ext cx="5486400" cy="4065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9675" tIns="44838" rIns="89675" bIns="448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9702" name="Rectangle 6">
            <a:extLst>
              <a:ext uri="{FF2B5EF4-FFF2-40B4-BE49-F238E27FC236}">
                <a16:creationId xmlns:a16="http://schemas.microsoft.com/office/drawing/2014/main" id="{B93A1453-A716-4839-95A7-D9F4C51E1C52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580438"/>
            <a:ext cx="2971800" cy="452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9675" tIns="44838" rIns="89675" bIns="44838" numCol="1" anchor="b" anchorCtr="0" compatLnSpc="1">
            <a:prstTxWarp prst="textNoShape">
              <a:avLst/>
            </a:prstTxWarp>
          </a:bodyPr>
          <a:lstStyle>
            <a:lvl1pPr defTabSz="896938" eaLnBrk="1" hangingPunct="1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9703" name="Rectangle 7">
            <a:extLst>
              <a:ext uri="{FF2B5EF4-FFF2-40B4-BE49-F238E27FC236}">
                <a16:creationId xmlns:a16="http://schemas.microsoft.com/office/drawing/2014/main" id="{D55FD658-2F37-46D7-9448-7F7C0F06DD7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580438"/>
            <a:ext cx="2971800" cy="452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9675" tIns="44838" rIns="89675" bIns="44838" numCol="1" anchor="b" anchorCtr="0" compatLnSpc="1">
            <a:prstTxWarp prst="textNoShape">
              <a:avLst/>
            </a:prstTxWarp>
          </a:bodyPr>
          <a:lstStyle>
            <a:lvl1pPr algn="r" defTabSz="896938" eaLnBrk="1" hangingPunct="1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E5C15809-E212-493C-AA48-641F89B925E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pitchFamily="-65" charset="0"/>
        <a:ea typeface="MS PGothic" pitchFamily="34" charset="-128"/>
        <a:cs typeface="ＭＳ Ｐゴシック" charset="0"/>
      </a:defRPr>
    </a:lvl1pPr>
    <a:lvl2pPr marL="725488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pitchFamily="-65" charset="0"/>
        <a:ea typeface="MS PGothic" pitchFamily="34" charset="-128"/>
        <a:cs typeface="+mn-cs"/>
      </a:defRPr>
    </a:lvl2pPr>
    <a:lvl3pPr marL="1452563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pitchFamily="-65" charset="0"/>
        <a:ea typeface="MS PGothic" pitchFamily="34" charset="-128"/>
        <a:cs typeface="+mn-cs"/>
      </a:defRPr>
    </a:lvl3pPr>
    <a:lvl4pPr marL="2178050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pitchFamily="-65" charset="0"/>
        <a:ea typeface="MS PGothic" pitchFamily="34" charset="-128"/>
        <a:cs typeface="+mn-cs"/>
      </a:defRPr>
    </a:lvl4pPr>
    <a:lvl5pPr marL="2905125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pitchFamily="-65" charset="0"/>
        <a:ea typeface="MS PGothic" pitchFamily="34" charset="-128"/>
        <a:cs typeface="+mn-cs"/>
      </a:defRPr>
    </a:lvl5pPr>
    <a:lvl6pPr marL="3631540" algn="l" defTabSz="726308" rtl="0" eaLnBrk="1" latinLnBrk="0" hangingPunct="1">
      <a:defRPr sz="1906" kern="1200">
        <a:solidFill>
          <a:schemeClr val="tx1"/>
        </a:solidFill>
        <a:latin typeface="+mn-lt"/>
        <a:ea typeface="+mn-ea"/>
        <a:cs typeface="+mn-cs"/>
      </a:defRPr>
    </a:lvl6pPr>
    <a:lvl7pPr marL="4357848" algn="l" defTabSz="726308" rtl="0" eaLnBrk="1" latinLnBrk="0" hangingPunct="1">
      <a:defRPr sz="1906" kern="1200">
        <a:solidFill>
          <a:schemeClr val="tx1"/>
        </a:solidFill>
        <a:latin typeface="+mn-lt"/>
        <a:ea typeface="+mn-ea"/>
        <a:cs typeface="+mn-cs"/>
      </a:defRPr>
    </a:lvl7pPr>
    <a:lvl8pPr marL="5084155" algn="l" defTabSz="726308" rtl="0" eaLnBrk="1" latinLnBrk="0" hangingPunct="1">
      <a:defRPr sz="1906" kern="1200">
        <a:solidFill>
          <a:schemeClr val="tx1"/>
        </a:solidFill>
        <a:latin typeface="+mn-lt"/>
        <a:ea typeface="+mn-ea"/>
        <a:cs typeface="+mn-cs"/>
      </a:defRPr>
    </a:lvl8pPr>
    <a:lvl9pPr marL="5810463" algn="l" defTabSz="726308" rtl="0" eaLnBrk="1" latinLnBrk="0" hangingPunct="1">
      <a:defRPr sz="1906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5C15809-E212-493C-AA48-641F89B925EA}" type="slidenum">
              <a:rPr lang="en-US" altLang="en-US" smtClean="0"/>
              <a:pPr>
                <a:defRPr/>
              </a:pPr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351193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780729" y="10065414"/>
            <a:ext cx="42838498" cy="6943597"/>
          </a:xfrm>
          <a:prstGeom prst="rect">
            <a:avLst/>
          </a:prstGeom>
        </p:spPr>
        <p:txBody>
          <a:bodyPr vert="horz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561455" y="18358982"/>
            <a:ext cx="35277050" cy="8281068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/>
            </a:lvl1pPr>
            <a:lvl2pPr marL="700019" indent="0" algn="ctr">
              <a:buNone/>
              <a:defRPr/>
            </a:lvl2pPr>
            <a:lvl3pPr marL="1400038" indent="0" algn="ctr">
              <a:buNone/>
              <a:defRPr/>
            </a:lvl3pPr>
            <a:lvl4pPr marL="2100057" indent="0" algn="ctr">
              <a:buNone/>
              <a:defRPr/>
            </a:lvl4pPr>
            <a:lvl5pPr marL="2800076" indent="0" algn="ctr">
              <a:buNone/>
              <a:defRPr/>
            </a:lvl5pPr>
            <a:lvl6pPr marL="3500095" indent="0" algn="ctr">
              <a:buNone/>
              <a:defRPr/>
            </a:lvl6pPr>
            <a:lvl7pPr marL="4200114" indent="0" algn="ctr">
              <a:buNone/>
              <a:defRPr/>
            </a:lvl7pPr>
            <a:lvl8pPr marL="4900132" indent="0" algn="ctr">
              <a:buNone/>
              <a:defRPr/>
            </a:lvl8pPr>
            <a:lvl9pPr marL="5600151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6201089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9271" y="1296847"/>
            <a:ext cx="45361414" cy="5399881"/>
          </a:xfrm>
          <a:prstGeom prst="rect">
            <a:avLst/>
          </a:prstGeom>
        </p:spPr>
        <p:txBody>
          <a:bodyPr vert="horz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19271" y="7559209"/>
            <a:ext cx="45361414" cy="2138390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215592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6542155" y="1296850"/>
            <a:ext cx="11338530" cy="27646267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19270" y="1296850"/>
            <a:ext cx="33672885" cy="2764626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12768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9271" y="1296847"/>
            <a:ext cx="45361414" cy="5399881"/>
          </a:xfrm>
          <a:prstGeom prst="rect">
            <a:avLst/>
          </a:prstGeom>
        </p:spPr>
        <p:txBody>
          <a:bodyPr vert="horz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9271" y="7559209"/>
            <a:ext cx="45361414" cy="21383905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988210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81249" y="20818292"/>
            <a:ext cx="42838498" cy="6437359"/>
          </a:xfrm>
          <a:prstGeom prst="rect">
            <a:avLst/>
          </a:prstGeom>
        </p:spPr>
        <p:txBody>
          <a:bodyPr vert="horz" anchor="t"/>
          <a:lstStyle>
            <a:lvl1pPr algn="l">
              <a:defRPr sz="6124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81249" y="13730951"/>
            <a:ext cx="42838498" cy="7087344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3062"/>
            </a:lvl1pPr>
            <a:lvl2pPr marL="700019" indent="0">
              <a:buNone/>
              <a:defRPr sz="2756"/>
            </a:lvl2pPr>
            <a:lvl3pPr marL="1400038" indent="0">
              <a:buNone/>
              <a:defRPr sz="2450"/>
            </a:lvl3pPr>
            <a:lvl4pPr marL="2100057" indent="0">
              <a:buNone/>
              <a:defRPr sz="2144"/>
            </a:lvl4pPr>
            <a:lvl5pPr marL="2800076" indent="0">
              <a:buNone/>
              <a:defRPr sz="2144"/>
            </a:lvl5pPr>
            <a:lvl6pPr marL="3500095" indent="0">
              <a:buNone/>
              <a:defRPr sz="2144"/>
            </a:lvl6pPr>
            <a:lvl7pPr marL="4200114" indent="0">
              <a:buNone/>
              <a:defRPr sz="2144"/>
            </a:lvl7pPr>
            <a:lvl8pPr marL="4900132" indent="0">
              <a:buNone/>
              <a:defRPr sz="2144"/>
            </a:lvl8pPr>
            <a:lvl9pPr marL="5600151" indent="0">
              <a:buNone/>
              <a:defRPr sz="2144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260047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9271" y="1296847"/>
            <a:ext cx="45361414" cy="5399881"/>
          </a:xfrm>
          <a:prstGeom prst="rect">
            <a:avLst/>
          </a:prstGeom>
        </p:spPr>
        <p:txBody>
          <a:bodyPr vert="horz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19274" y="7559209"/>
            <a:ext cx="22505705" cy="21383905"/>
          </a:xfrm>
          <a:prstGeom prst="rect">
            <a:avLst/>
          </a:prstGeom>
        </p:spPr>
        <p:txBody>
          <a:bodyPr vert="horz"/>
          <a:lstStyle>
            <a:lvl1pPr>
              <a:defRPr sz="4287"/>
            </a:lvl1pPr>
            <a:lvl2pPr>
              <a:defRPr sz="3675"/>
            </a:lvl2pPr>
            <a:lvl3pPr>
              <a:defRPr sz="3062"/>
            </a:lvl3pPr>
            <a:lvl4pPr>
              <a:defRPr sz="2756"/>
            </a:lvl4pPr>
            <a:lvl5pPr>
              <a:defRPr sz="2756"/>
            </a:lvl5pPr>
            <a:lvl6pPr>
              <a:defRPr sz="2756"/>
            </a:lvl6pPr>
            <a:lvl7pPr>
              <a:defRPr sz="2756"/>
            </a:lvl7pPr>
            <a:lvl8pPr>
              <a:defRPr sz="2756"/>
            </a:lvl8pPr>
            <a:lvl9pPr>
              <a:defRPr sz="2756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374975" y="7559209"/>
            <a:ext cx="22505710" cy="21383905"/>
          </a:xfrm>
          <a:prstGeom prst="rect">
            <a:avLst/>
          </a:prstGeom>
        </p:spPr>
        <p:txBody>
          <a:bodyPr vert="horz"/>
          <a:lstStyle>
            <a:lvl1pPr>
              <a:defRPr sz="4287"/>
            </a:lvl1pPr>
            <a:lvl2pPr>
              <a:defRPr sz="3675"/>
            </a:lvl2pPr>
            <a:lvl3pPr>
              <a:defRPr sz="3062"/>
            </a:lvl3pPr>
            <a:lvl4pPr>
              <a:defRPr sz="2756"/>
            </a:lvl4pPr>
            <a:lvl5pPr>
              <a:defRPr sz="2756"/>
            </a:lvl5pPr>
            <a:lvl6pPr>
              <a:defRPr sz="2756"/>
            </a:lvl6pPr>
            <a:lvl7pPr>
              <a:defRPr sz="2756"/>
            </a:lvl7pPr>
            <a:lvl8pPr>
              <a:defRPr sz="2756"/>
            </a:lvl8pPr>
            <a:lvl9pPr>
              <a:defRPr sz="2756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103489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9271" y="1296847"/>
            <a:ext cx="45361414" cy="5399881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19274" y="7252966"/>
            <a:ext cx="22268729" cy="3021808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3675" b="1"/>
            </a:lvl1pPr>
            <a:lvl2pPr marL="700019" indent="0">
              <a:buNone/>
              <a:defRPr sz="3062" b="1"/>
            </a:lvl2pPr>
            <a:lvl3pPr marL="1400038" indent="0">
              <a:buNone/>
              <a:defRPr sz="2756" b="1"/>
            </a:lvl3pPr>
            <a:lvl4pPr marL="2100057" indent="0">
              <a:buNone/>
              <a:defRPr sz="2450" b="1"/>
            </a:lvl4pPr>
            <a:lvl5pPr marL="2800076" indent="0">
              <a:buNone/>
              <a:defRPr sz="2450" b="1"/>
            </a:lvl5pPr>
            <a:lvl6pPr marL="3500095" indent="0">
              <a:buNone/>
              <a:defRPr sz="2450" b="1"/>
            </a:lvl6pPr>
            <a:lvl7pPr marL="4200114" indent="0">
              <a:buNone/>
              <a:defRPr sz="2450" b="1"/>
            </a:lvl7pPr>
            <a:lvl8pPr marL="4900132" indent="0">
              <a:buNone/>
              <a:defRPr sz="2450" b="1"/>
            </a:lvl8pPr>
            <a:lvl9pPr marL="5600151" indent="0">
              <a:buNone/>
              <a:defRPr sz="245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19274" y="10274781"/>
            <a:ext cx="22268729" cy="18668340"/>
          </a:xfrm>
          <a:prstGeom prst="rect">
            <a:avLst/>
          </a:prstGeom>
        </p:spPr>
        <p:txBody>
          <a:bodyPr vert="horz"/>
          <a:lstStyle>
            <a:lvl1pPr>
              <a:defRPr sz="3675"/>
            </a:lvl1pPr>
            <a:lvl2pPr>
              <a:defRPr sz="3062"/>
            </a:lvl2pPr>
            <a:lvl3pPr>
              <a:defRPr sz="2756"/>
            </a:lvl3pPr>
            <a:lvl4pPr>
              <a:defRPr sz="2450"/>
            </a:lvl4pPr>
            <a:lvl5pPr>
              <a:defRPr sz="2450"/>
            </a:lvl5pPr>
            <a:lvl6pPr>
              <a:defRPr sz="2450"/>
            </a:lvl6pPr>
            <a:lvl7pPr>
              <a:defRPr sz="2450"/>
            </a:lvl7pPr>
            <a:lvl8pPr>
              <a:defRPr sz="2450"/>
            </a:lvl8pPr>
            <a:lvl9pPr>
              <a:defRPr sz="24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5601019" y="7252966"/>
            <a:ext cx="22279666" cy="3021808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3675" b="1"/>
            </a:lvl1pPr>
            <a:lvl2pPr marL="700019" indent="0">
              <a:buNone/>
              <a:defRPr sz="3062" b="1"/>
            </a:lvl2pPr>
            <a:lvl3pPr marL="1400038" indent="0">
              <a:buNone/>
              <a:defRPr sz="2756" b="1"/>
            </a:lvl3pPr>
            <a:lvl4pPr marL="2100057" indent="0">
              <a:buNone/>
              <a:defRPr sz="2450" b="1"/>
            </a:lvl4pPr>
            <a:lvl5pPr marL="2800076" indent="0">
              <a:buNone/>
              <a:defRPr sz="2450" b="1"/>
            </a:lvl5pPr>
            <a:lvl6pPr marL="3500095" indent="0">
              <a:buNone/>
              <a:defRPr sz="2450" b="1"/>
            </a:lvl6pPr>
            <a:lvl7pPr marL="4200114" indent="0">
              <a:buNone/>
              <a:defRPr sz="2450" b="1"/>
            </a:lvl7pPr>
            <a:lvl8pPr marL="4900132" indent="0">
              <a:buNone/>
              <a:defRPr sz="2450" b="1"/>
            </a:lvl8pPr>
            <a:lvl9pPr marL="5600151" indent="0">
              <a:buNone/>
              <a:defRPr sz="245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5601019" y="10274781"/>
            <a:ext cx="22279666" cy="18668340"/>
          </a:xfrm>
          <a:prstGeom prst="rect">
            <a:avLst/>
          </a:prstGeom>
        </p:spPr>
        <p:txBody>
          <a:bodyPr vert="horz"/>
          <a:lstStyle>
            <a:lvl1pPr>
              <a:defRPr sz="3675"/>
            </a:lvl1pPr>
            <a:lvl2pPr>
              <a:defRPr sz="3062"/>
            </a:lvl2pPr>
            <a:lvl3pPr>
              <a:defRPr sz="2756"/>
            </a:lvl3pPr>
            <a:lvl4pPr>
              <a:defRPr sz="2450"/>
            </a:lvl4pPr>
            <a:lvl5pPr>
              <a:defRPr sz="2450"/>
            </a:lvl5pPr>
            <a:lvl6pPr>
              <a:defRPr sz="2450"/>
            </a:lvl6pPr>
            <a:lvl7pPr>
              <a:defRPr sz="2450"/>
            </a:lvl7pPr>
            <a:lvl8pPr>
              <a:defRPr sz="2450"/>
            </a:lvl8pPr>
            <a:lvl9pPr>
              <a:defRPr sz="24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444452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9271" y="1296847"/>
            <a:ext cx="45361414" cy="5399881"/>
          </a:xfrm>
          <a:prstGeom prst="rect">
            <a:avLst/>
          </a:prstGeom>
        </p:spPr>
        <p:txBody>
          <a:bodyPr vert="horz"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664621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085758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9270" y="1290604"/>
            <a:ext cx="16581235" cy="5490504"/>
          </a:xfrm>
          <a:prstGeom prst="rect">
            <a:avLst/>
          </a:prstGeom>
        </p:spPr>
        <p:txBody>
          <a:bodyPr vert="horz" anchor="b"/>
          <a:lstStyle>
            <a:lvl1pPr algn="l">
              <a:defRPr sz="3062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705712" y="1290607"/>
            <a:ext cx="28174972" cy="27652517"/>
          </a:xfrm>
          <a:prstGeom prst="rect">
            <a:avLst/>
          </a:prstGeom>
        </p:spPr>
        <p:txBody>
          <a:bodyPr vert="horz"/>
          <a:lstStyle>
            <a:lvl1pPr>
              <a:defRPr sz="4900"/>
            </a:lvl1pPr>
            <a:lvl2pPr>
              <a:defRPr sz="4287"/>
            </a:lvl2pPr>
            <a:lvl3pPr>
              <a:defRPr sz="3675"/>
            </a:lvl3pPr>
            <a:lvl4pPr>
              <a:defRPr sz="3062"/>
            </a:lvl4pPr>
            <a:lvl5pPr>
              <a:defRPr sz="3062"/>
            </a:lvl5pPr>
            <a:lvl6pPr>
              <a:defRPr sz="3062"/>
            </a:lvl6pPr>
            <a:lvl7pPr>
              <a:defRPr sz="3062"/>
            </a:lvl7pPr>
            <a:lvl8pPr>
              <a:defRPr sz="3062"/>
            </a:lvl8pPr>
            <a:lvl9pPr>
              <a:defRPr sz="3062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19270" y="6781102"/>
            <a:ext cx="16581235" cy="22162013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2144"/>
            </a:lvl1pPr>
            <a:lvl2pPr marL="700019" indent="0">
              <a:buNone/>
              <a:defRPr sz="1837"/>
            </a:lvl2pPr>
            <a:lvl3pPr marL="1400038" indent="0">
              <a:buNone/>
              <a:defRPr sz="1531"/>
            </a:lvl3pPr>
            <a:lvl4pPr marL="2100057" indent="0">
              <a:buNone/>
              <a:defRPr sz="1378"/>
            </a:lvl4pPr>
            <a:lvl5pPr marL="2800076" indent="0">
              <a:buNone/>
              <a:defRPr sz="1378"/>
            </a:lvl5pPr>
            <a:lvl6pPr marL="3500095" indent="0">
              <a:buNone/>
              <a:defRPr sz="1378"/>
            </a:lvl6pPr>
            <a:lvl7pPr marL="4200114" indent="0">
              <a:buNone/>
              <a:defRPr sz="1378"/>
            </a:lvl7pPr>
            <a:lvl8pPr marL="4900132" indent="0">
              <a:buNone/>
              <a:defRPr sz="1378"/>
            </a:lvl8pPr>
            <a:lvl9pPr marL="5600151" indent="0">
              <a:buNone/>
              <a:defRPr sz="137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744711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80202" y="22680754"/>
            <a:ext cx="30238511" cy="2674941"/>
          </a:xfrm>
          <a:prstGeom prst="rect">
            <a:avLst/>
          </a:prstGeom>
        </p:spPr>
        <p:txBody>
          <a:bodyPr vert="horz" anchor="b"/>
          <a:lstStyle>
            <a:lvl1pPr algn="l">
              <a:defRPr sz="3062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9880202" y="2893689"/>
            <a:ext cx="30238511" cy="19440199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4900"/>
            </a:lvl1pPr>
            <a:lvl2pPr marL="700019" indent="0">
              <a:buNone/>
              <a:defRPr sz="4287"/>
            </a:lvl2pPr>
            <a:lvl3pPr marL="1400038" indent="0">
              <a:buNone/>
              <a:defRPr sz="3675"/>
            </a:lvl3pPr>
            <a:lvl4pPr marL="2100057" indent="0">
              <a:buNone/>
              <a:defRPr sz="3062"/>
            </a:lvl4pPr>
            <a:lvl5pPr marL="2800076" indent="0">
              <a:buNone/>
              <a:defRPr sz="3062"/>
            </a:lvl5pPr>
            <a:lvl6pPr marL="3500095" indent="0">
              <a:buNone/>
              <a:defRPr sz="3062"/>
            </a:lvl6pPr>
            <a:lvl7pPr marL="4200114" indent="0">
              <a:buNone/>
              <a:defRPr sz="3062"/>
            </a:lvl7pPr>
            <a:lvl8pPr marL="4900132" indent="0">
              <a:buNone/>
              <a:defRPr sz="3062"/>
            </a:lvl8pPr>
            <a:lvl9pPr marL="5600151" indent="0">
              <a:buNone/>
              <a:defRPr sz="3062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880202" y="25355693"/>
            <a:ext cx="30238511" cy="3803042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2144"/>
            </a:lvl1pPr>
            <a:lvl2pPr marL="700019" indent="0">
              <a:buNone/>
              <a:defRPr sz="1837"/>
            </a:lvl2pPr>
            <a:lvl3pPr marL="1400038" indent="0">
              <a:buNone/>
              <a:defRPr sz="1531"/>
            </a:lvl3pPr>
            <a:lvl4pPr marL="2100057" indent="0">
              <a:buNone/>
              <a:defRPr sz="1378"/>
            </a:lvl4pPr>
            <a:lvl5pPr marL="2800076" indent="0">
              <a:buNone/>
              <a:defRPr sz="1378"/>
            </a:lvl5pPr>
            <a:lvl6pPr marL="3500095" indent="0">
              <a:buNone/>
              <a:defRPr sz="1378"/>
            </a:lvl6pPr>
            <a:lvl7pPr marL="4200114" indent="0">
              <a:buNone/>
              <a:defRPr sz="1378"/>
            </a:lvl7pPr>
            <a:lvl8pPr marL="4900132" indent="0">
              <a:buNone/>
              <a:defRPr sz="1378"/>
            </a:lvl8pPr>
            <a:lvl9pPr marL="5600151" indent="0">
              <a:buNone/>
              <a:defRPr sz="137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373850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2" name="Text Box 38">
            <a:extLst>
              <a:ext uri="{FF2B5EF4-FFF2-40B4-BE49-F238E27FC236}">
                <a16:creationId xmlns:a16="http://schemas.microsoft.com/office/drawing/2014/main" id="{BE870BAD-6948-4F7C-9011-13D35C2890F0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7149763" y="6075363"/>
            <a:ext cx="16082962" cy="823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39978" tIns="69989" rIns="139978" bIns="69989">
            <a:spAutoFit/>
          </a:bodyPr>
          <a:lstStyle>
            <a:lvl1pPr algn="ctr" defTabSz="2193925">
              <a:defRPr sz="16800">
                <a:solidFill>
                  <a:schemeClr val="tx2"/>
                </a:solidFill>
                <a:latin typeface="Arial" pitchFamily="34" charset="0"/>
                <a:ea typeface="MS PGothic" pitchFamily="34" charset="-128"/>
              </a:defRPr>
            </a:lvl1pPr>
            <a:lvl2pPr marL="37931725" indent="-37474525" algn="ctr" defTabSz="2193925">
              <a:defRPr sz="16800">
                <a:solidFill>
                  <a:schemeClr val="tx2"/>
                </a:solidFill>
                <a:latin typeface="Arial" pitchFamily="34" charset="0"/>
                <a:ea typeface="MS PGothic" pitchFamily="34" charset="-128"/>
              </a:defRPr>
            </a:lvl2pPr>
            <a:lvl3pPr marL="1143000" indent="-228600" algn="ctr" defTabSz="2193925">
              <a:defRPr sz="16800">
                <a:solidFill>
                  <a:schemeClr val="tx2"/>
                </a:solidFill>
                <a:latin typeface="Arial" pitchFamily="34" charset="0"/>
                <a:ea typeface="MS PGothic" pitchFamily="34" charset="-128"/>
              </a:defRPr>
            </a:lvl3pPr>
            <a:lvl4pPr marL="1600200" indent="-228600" algn="ctr" defTabSz="2193925">
              <a:defRPr sz="16800">
                <a:solidFill>
                  <a:schemeClr val="tx2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 algn="ctr" defTabSz="2193925">
              <a:defRPr sz="16800">
                <a:solidFill>
                  <a:schemeClr val="tx2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algn="ctr" defTabSz="2193925" eaLnBrk="0" fontAlgn="base" hangingPunct="0">
              <a:spcBef>
                <a:spcPct val="0"/>
              </a:spcBef>
              <a:spcAft>
                <a:spcPct val="0"/>
              </a:spcAft>
              <a:defRPr sz="16800">
                <a:solidFill>
                  <a:schemeClr val="tx2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algn="ctr" defTabSz="2193925" eaLnBrk="0" fontAlgn="base" hangingPunct="0">
              <a:spcBef>
                <a:spcPct val="0"/>
              </a:spcBef>
              <a:spcAft>
                <a:spcPct val="0"/>
              </a:spcAft>
              <a:defRPr sz="16800">
                <a:solidFill>
                  <a:schemeClr val="tx2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algn="ctr" defTabSz="2193925" eaLnBrk="0" fontAlgn="base" hangingPunct="0">
              <a:spcBef>
                <a:spcPct val="0"/>
              </a:spcBef>
              <a:spcAft>
                <a:spcPct val="0"/>
              </a:spcAft>
              <a:defRPr sz="16800">
                <a:solidFill>
                  <a:schemeClr val="tx2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algn="ctr" defTabSz="2193925" eaLnBrk="0" fontAlgn="base" hangingPunct="0">
              <a:spcBef>
                <a:spcPct val="0"/>
              </a:spcBef>
              <a:spcAft>
                <a:spcPct val="0"/>
              </a:spcAft>
              <a:defRPr sz="16800">
                <a:solidFill>
                  <a:schemeClr val="tx2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endParaRPr lang="en-US" altLang="en-US" sz="440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357563" rtl="0" eaLnBrk="0" fontAlgn="base" hangingPunct="0">
        <a:spcBef>
          <a:spcPct val="0"/>
        </a:spcBef>
        <a:spcAft>
          <a:spcPct val="0"/>
        </a:spcAft>
        <a:defRPr sz="9900" b="1">
          <a:solidFill>
            <a:schemeClr val="bg1"/>
          </a:solidFill>
          <a:latin typeface="+mj-lt"/>
          <a:ea typeface="MS PGothic" pitchFamily="34" charset="-128"/>
          <a:cs typeface="ＭＳ Ｐゴシック" charset="0"/>
        </a:defRPr>
      </a:lvl1pPr>
      <a:lvl2pPr algn="ctr" defTabSz="3357563" rtl="0" eaLnBrk="0" fontAlgn="base" hangingPunct="0">
        <a:spcBef>
          <a:spcPct val="0"/>
        </a:spcBef>
        <a:spcAft>
          <a:spcPct val="0"/>
        </a:spcAft>
        <a:defRPr sz="9900" b="1">
          <a:solidFill>
            <a:schemeClr val="bg1"/>
          </a:solidFill>
          <a:latin typeface="Arial" pitchFamily="-65" charset="0"/>
          <a:ea typeface="MS PGothic" pitchFamily="34" charset="-128"/>
          <a:cs typeface="ＭＳ Ｐゴシック" charset="0"/>
        </a:defRPr>
      </a:lvl2pPr>
      <a:lvl3pPr algn="ctr" defTabSz="3357563" rtl="0" eaLnBrk="0" fontAlgn="base" hangingPunct="0">
        <a:spcBef>
          <a:spcPct val="0"/>
        </a:spcBef>
        <a:spcAft>
          <a:spcPct val="0"/>
        </a:spcAft>
        <a:defRPr sz="9900" b="1">
          <a:solidFill>
            <a:schemeClr val="bg1"/>
          </a:solidFill>
          <a:latin typeface="Arial" pitchFamily="-65" charset="0"/>
          <a:ea typeface="MS PGothic" pitchFamily="34" charset="-128"/>
          <a:cs typeface="ＭＳ Ｐゴシック" charset="0"/>
        </a:defRPr>
      </a:lvl3pPr>
      <a:lvl4pPr algn="ctr" defTabSz="3357563" rtl="0" eaLnBrk="0" fontAlgn="base" hangingPunct="0">
        <a:spcBef>
          <a:spcPct val="0"/>
        </a:spcBef>
        <a:spcAft>
          <a:spcPct val="0"/>
        </a:spcAft>
        <a:defRPr sz="9900" b="1">
          <a:solidFill>
            <a:schemeClr val="bg1"/>
          </a:solidFill>
          <a:latin typeface="Arial" pitchFamily="-65" charset="0"/>
          <a:ea typeface="MS PGothic" pitchFamily="34" charset="-128"/>
          <a:cs typeface="ＭＳ Ｐゴシック" charset="0"/>
        </a:defRPr>
      </a:lvl4pPr>
      <a:lvl5pPr algn="ctr" defTabSz="3357563" rtl="0" eaLnBrk="0" fontAlgn="base" hangingPunct="0">
        <a:spcBef>
          <a:spcPct val="0"/>
        </a:spcBef>
        <a:spcAft>
          <a:spcPct val="0"/>
        </a:spcAft>
        <a:defRPr sz="9900" b="1">
          <a:solidFill>
            <a:schemeClr val="bg1"/>
          </a:solidFill>
          <a:latin typeface="Arial" pitchFamily="-65" charset="0"/>
          <a:ea typeface="MS PGothic" pitchFamily="34" charset="-128"/>
          <a:cs typeface="ＭＳ Ｐゴシック" charset="0"/>
        </a:defRPr>
      </a:lvl5pPr>
      <a:lvl6pPr marL="700019" algn="ctr" defTabSz="3359119" rtl="0" fontAlgn="base">
        <a:spcBef>
          <a:spcPct val="0"/>
        </a:spcBef>
        <a:spcAft>
          <a:spcPct val="0"/>
        </a:spcAft>
        <a:defRPr sz="9952" b="1">
          <a:solidFill>
            <a:schemeClr val="bg1"/>
          </a:solidFill>
          <a:latin typeface="Arial" pitchFamily="-65" charset="0"/>
        </a:defRPr>
      </a:lvl6pPr>
      <a:lvl7pPr marL="1400038" algn="ctr" defTabSz="3359119" rtl="0" fontAlgn="base">
        <a:spcBef>
          <a:spcPct val="0"/>
        </a:spcBef>
        <a:spcAft>
          <a:spcPct val="0"/>
        </a:spcAft>
        <a:defRPr sz="9952" b="1">
          <a:solidFill>
            <a:schemeClr val="bg1"/>
          </a:solidFill>
          <a:latin typeface="Arial" pitchFamily="-65" charset="0"/>
        </a:defRPr>
      </a:lvl7pPr>
      <a:lvl8pPr marL="2100057" algn="ctr" defTabSz="3359119" rtl="0" fontAlgn="base">
        <a:spcBef>
          <a:spcPct val="0"/>
        </a:spcBef>
        <a:spcAft>
          <a:spcPct val="0"/>
        </a:spcAft>
        <a:defRPr sz="9952" b="1">
          <a:solidFill>
            <a:schemeClr val="bg1"/>
          </a:solidFill>
          <a:latin typeface="Arial" pitchFamily="-65" charset="0"/>
        </a:defRPr>
      </a:lvl8pPr>
      <a:lvl9pPr marL="2800076" algn="ctr" defTabSz="3359119" rtl="0" fontAlgn="base">
        <a:spcBef>
          <a:spcPct val="0"/>
        </a:spcBef>
        <a:spcAft>
          <a:spcPct val="0"/>
        </a:spcAft>
        <a:defRPr sz="9952" b="1">
          <a:solidFill>
            <a:schemeClr val="bg1"/>
          </a:solidFill>
          <a:latin typeface="Arial" pitchFamily="-65" charset="0"/>
        </a:defRPr>
      </a:lvl9pPr>
    </p:titleStyle>
    <p:bodyStyle>
      <a:lvl1pPr marL="1258888" indent="-1258888" algn="l" defTabSz="3357563" rtl="0" eaLnBrk="0" fontAlgn="base" hangingPunct="0">
        <a:spcBef>
          <a:spcPct val="20000"/>
        </a:spcBef>
        <a:spcAft>
          <a:spcPct val="0"/>
        </a:spcAft>
        <a:defRPr sz="2600">
          <a:solidFill>
            <a:schemeClr val="tx1"/>
          </a:solidFill>
          <a:latin typeface="+mn-lt"/>
          <a:ea typeface="MS PGothic" pitchFamily="34" charset="-128"/>
          <a:cs typeface="ＭＳ Ｐゴシック" charset="0"/>
        </a:defRPr>
      </a:lvl1pPr>
      <a:lvl2pPr marL="2728913" indent="-1049338" algn="l" defTabSz="3357563" rtl="0" eaLnBrk="0" fontAlgn="base" hangingPunct="0">
        <a:spcBef>
          <a:spcPct val="20000"/>
        </a:spcBef>
        <a:spcAft>
          <a:spcPct val="0"/>
        </a:spcAft>
        <a:buChar char="–"/>
        <a:defRPr sz="5500">
          <a:solidFill>
            <a:schemeClr val="tx1"/>
          </a:solidFill>
          <a:latin typeface="+mn-lt"/>
          <a:ea typeface="MS PGothic" pitchFamily="34" charset="-128"/>
        </a:defRPr>
      </a:lvl2pPr>
      <a:lvl3pPr marL="4198938" indent="-839788" algn="l" defTabSz="3357563" rtl="0" eaLnBrk="0" fontAlgn="base" hangingPunct="0">
        <a:spcBef>
          <a:spcPct val="20000"/>
        </a:spcBef>
        <a:spcAft>
          <a:spcPct val="0"/>
        </a:spcAft>
        <a:buChar char="•"/>
        <a:defRPr sz="4700">
          <a:solidFill>
            <a:schemeClr val="tx1"/>
          </a:solidFill>
          <a:latin typeface="+mn-lt"/>
          <a:ea typeface="MS PGothic" pitchFamily="34" charset="-128"/>
        </a:defRPr>
      </a:lvl3pPr>
      <a:lvl4pPr marL="5878513" indent="-838200" algn="l" defTabSz="3357563" rtl="0" eaLnBrk="0" fontAlgn="base" hangingPunct="0">
        <a:spcBef>
          <a:spcPct val="20000"/>
        </a:spcBef>
        <a:spcAft>
          <a:spcPct val="0"/>
        </a:spcAft>
        <a:buChar char="–"/>
        <a:defRPr sz="3600">
          <a:solidFill>
            <a:schemeClr val="tx1"/>
          </a:solidFill>
          <a:latin typeface="+mn-lt"/>
          <a:ea typeface="MS PGothic" pitchFamily="34" charset="-128"/>
        </a:defRPr>
      </a:lvl4pPr>
      <a:lvl5pPr marL="7558088" indent="-838200" algn="l" defTabSz="3357563" rtl="0" eaLnBrk="0" fontAlgn="base" hangingPunct="0">
        <a:spcBef>
          <a:spcPct val="20000"/>
        </a:spcBef>
        <a:spcAft>
          <a:spcPct val="0"/>
        </a:spcAft>
        <a:buChar char="»"/>
        <a:defRPr sz="3600">
          <a:solidFill>
            <a:schemeClr val="tx1"/>
          </a:solidFill>
          <a:latin typeface="+mn-lt"/>
          <a:ea typeface="MS PGothic" pitchFamily="34" charset="-128"/>
        </a:defRPr>
      </a:lvl5pPr>
      <a:lvl6pPr marL="8259251" indent="-838565" algn="l" defTabSz="3359119" rtl="0" fontAlgn="base">
        <a:spcBef>
          <a:spcPct val="20000"/>
        </a:spcBef>
        <a:spcAft>
          <a:spcPct val="0"/>
        </a:spcAft>
        <a:buChar char="»"/>
        <a:defRPr sz="3675">
          <a:solidFill>
            <a:schemeClr val="tx1"/>
          </a:solidFill>
          <a:latin typeface="+mn-lt"/>
          <a:ea typeface="ＭＳ Ｐゴシック" pitchFamily="-65" charset="-128"/>
        </a:defRPr>
      </a:lvl6pPr>
      <a:lvl7pPr marL="8959270" indent="-838565" algn="l" defTabSz="3359119" rtl="0" fontAlgn="base">
        <a:spcBef>
          <a:spcPct val="20000"/>
        </a:spcBef>
        <a:spcAft>
          <a:spcPct val="0"/>
        </a:spcAft>
        <a:buChar char="»"/>
        <a:defRPr sz="3675">
          <a:solidFill>
            <a:schemeClr val="tx1"/>
          </a:solidFill>
          <a:latin typeface="+mn-lt"/>
          <a:ea typeface="ＭＳ Ｐゴシック" pitchFamily="-65" charset="-128"/>
        </a:defRPr>
      </a:lvl7pPr>
      <a:lvl8pPr marL="9659289" indent="-838565" algn="l" defTabSz="3359119" rtl="0" fontAlgn="base">
        <a:spcBef>
          <a:spcPct val="20000"/>
        </a:spcBef>
        <a:spcAft>
          <a:spcPct val="0"/>
        </a:spcAft>
        <a:buChar char="»"/>
        <a:defRPr sz="3675">
          <a:solidFill>
            <a:schemeClr val="tx1"/>
          </a:solidFill>
          <a:latin typeface="+mn-lt"/>
          <a:ea typeface="ＭＳ Ｐゴシック" pitchFamily="-65" charset="-128"/>
        </a:defRPr>
      </a:lvl8pPr>
      <a:lvl9pPr marL="10359308" indent="-838565" algn="l" defTabSz="3359119" rtl="0" fontAlgn="base">
        <a:spcBef>
          <a:spcPct val="20000"/>
        </a:spcBef>
        <a:spcAft>
          <a:spcPct val="0"/>
        </a:spcAft>
        <a:buChar char="»"/>
        <a:defRPr sz="3675">
          <a:solidFill>
            <a:schemeClr val="tx1"/>
          </a:solidFill>
          <a:latin typeface="+mn-lt"/>
          <a:ea typeface="ＭＳ Ｐゴシック" pitchFamily="-65" charset="-128"/>
        </a:defRPr>
      </a:lvl9pPr>
    </p:bodyStyle>
    <p:otherStyle>
      <a:defPPr>
        <a:defRPr lang="en-US"/>
      </a:defPPr>
      <a:lvl1pPr marL="0" algn="l" defTabSz="700019" rtl="0" eaLnBrk="1" latinLnBrk="0" hangingPunct="1">
        <a:defRPr sz="2756" kern="1200">
          <a:solidFill>
            <a:schemeClr val="tx1"/>
          </a:solidFill>
          <a:latin typeface="+mn-lt"/>
          <a:ea typeface="+mn-ea"/>
          <a:cs typeface="+mn-cs"/>
        </a:defRPr>
      </a:lvl1pPr>
      <a:lvl2pPr marL="700019" algn="l" defTabSz="700019" rtl="0" eaLnBrk="1" latinLnBrk="0" hangingPunct="1">
        <a:defRPr sz="2756" kern="1200">
          <a:solidFill>
            <a:schemeClr val="tx1"/>
          </a:solidFill>
          <a:latin typeface="+mn-lt"/>
          <a:ea typeface="+mn-ea"/>
          <a:cs typeface="+mn-cs"/>
        </a:defRPr>
      </a:lvl2pPr>
      <a:lvl3pPr marL="1400038" algn="l" defTabSz="700019" rtl="0" eaLnBrk="1" latinLnBrk="0" hangingPunct="1">
        <a:defRPr sz="2756" kern="1200">
          <a:solidFill>
            <a:schemeClr val="tx1"/>
          </a:solidFill>
          <a:latin typeface="+mn-lt"/>
          <a:ea typeface="+mn-ea"/>
          <a:cs typeface="+mn-cs"/>
        </a:defRPr>
      </a:lvl3pPr>
      <a:lvl4pPr marL="2100057" algn="l" defTabSz="700019" rtl="0" eaLnBrk="1" latinLnBrk="0" hangingPunct="1">
        <a:defRPr sz="2756" kern="1200">
          <a:solidFill>
            <a:schemeClr val="tx1"/>
          </a:solidFill>
          <a:latin typeface="+mn-lt"/>
          <a:ea typeface="+mn-ea"/>
          <a:cs typeface="+mn-cs"/>
        </a:defRPr>
      </a:lvl4pPr>
      <a:lvl5pPr marL="2800076" algn="l" defTabSz="700019" rtl="0" eaLnBrk="1" latinLnBrk="0" hangingPunct="1">
        <a:defRPr sz="2756" kern="1200">
          <a:solidFill>
            <a:schemeClr val="tx1"/>
          </a:solidFill>
          <a:latin typeface="+mn-lt"/>
          <a:ea typeface="+mn-ea"/>
          <a:cs typeface="+mn-cs"/>
        </a:defRPr>
      </a:lvl5pPr>
      <a:lvl6pPr marL="3500095" algn="l" defTabSz="700019" rtl="0" eaLnBrk="1" latinLnBrk="0" hangingPunct="1">
        <a:defRPr sz="2756" kern="1200">
          <a:solidFill>
            <a:schemeClr val="tx1"/>
          </a:solidFill>
          <a:latin typeface="+mn-lt"/>
          <a:ea typeface="+mn-ea"/>
          <a:cs typeface="+mn-cs"/>
        </a:defRPr>
      </a:lvl6pPr>
      <a:lvl7pPr marL="4200114" algn="l" defTabSz="700019" rtl="0" eaLnBrk="1" latinLnBrk="0" hangingPunct="1">
        <a:defRPr sz="2756" kern="1200">
          <a:solidFill>
            <a:schemeClr val="tx1"/>
          </a:solidFill>
          <a:latin typeface="+mn-lt"/>
          <a:ea typeface="+mn-ea"/>
          <a:cs typeface="+mn-cs"/>
        </a:defRPr>
      </a:lvl7pPr>
      <a:lvl8pPr marL="4900132" algn="l" defTabSz="700019" rtl="0" eaLnBrk="1" latinLnBrk="0" hangingPunct="1">
        <a:defRPr sz="2756" kern="1200">
          <a:solidFill>
            <a:schemeClr val="tx1"/>
          </a:solidFill>
          <a:latin typeface="+mn-lt"/>
          <a:ea typeface="+mn-ea"/>
          <a:cs typeface="+mn-cs"/>
        </a:defRPr>
      </a:lvl8pPr>
      <a:lvl9pPr marL="5600151" algn="l" defTabSz="700019" rtl="0" eaLnBrk="1" latinLnBrk="0" hangingPunct="1">
        <a:defRPr sz="275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18" descr="Chart&#10;&#10;Description automatically generated">
            <a:extLst>
              <a:ext uri="{FF2B5EF4-FFF2-40B4-BE49-F238E27FC236}">
                <a16:creationId xmlns:a16="http://schemas.microsoft.com/office/drawing/2014/main" id="{1C3A03E3-8F95-46D6-84C0-140A069D629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857614" y="12664221"/>
            <a:ext cx="11772398" cy="6439735"/>
          </a:xfrm>
          <a:prstGeom prst="rect">
            <a:avLst/>
          </a:prstGeom>
        </p:spPr>
      </p:pic>
      <p:pic>
        <p:nvPicPr>
          <p:cNvPr id="17" name="Picture 16" descr="Chart, line chart&#10;&#10;Description automatically generated">
            <a:extLst>
              <a:ext uri="{FF2B5EF4-FFF2-40B4-BE49-F238E27FC236}">
                <a16:creationId xmlns:a16="http://schemas.microsoft.com/office/drawing/2014/main" id="{BE5E81BA-6956-4731-9765-CC098C31696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743343" y="26405169"/>
            <a:ext cx="9708740" cy="4684343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01C499AD-B11F-4164-8F67-135C0C42D3F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6668912" y="22093424"/>
            <a:ext cx="9822845" cy="4469867"/>
          </a:xfrm>
          <a:prstGeom prst="rect">
            <a:avLst/>
          </a:prstGeom>
        </p:spPr>
      </p:pic>
      <p:sp>
        <p:nvSpPr>
          <p:cNvPr id="4098" name="AutoShape 47">
            <a:extLst>
              <a:ext uri="{FF2B5EF4-FFF2-40B4-BE49-F238E27FC236}">
                <a16:creationId xmlns:a16="http://schemas.microsoft.com/office/drawing/2014/main" id="{F1C97D9D-6A93-4660-8790-E4FA116976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1175" y="9701716"/>
            <a:ext cx="11887200" cy="1124712"/>
          </a:xfrm>
          <a:prstGeom prst="roundRect">
            <a:avLst>
              <a:gd name="adj" fmla="val 16667"/>
            </a:avLst>
          </a:prstGeom>
          <a:solidFill>
            <a:srgbClr val="00559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68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168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168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168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168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8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8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8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8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n-US" sz="5400" b="1" dirty="0">
                <a:solidFill>
                  <a:schemeClr val="bg1"/>
                </a:solidFill>
              </a:rPr>
              <a:t>METHODS</a:t>
            </a:r>
          </a:p>
        </p:txBody>
      </p:sp>
      <p:sp>
        <p:nvSpPr>
          <p:cNvPr id="4099" name="AutoShape 47">
            <a:extLst>
              <a:ext uri="{FF2B5EF4-FFF2-40B4-BE49-F238E27FC236}">
                <a16:creationId xmlns:a16="http://schemas.microsoft.com/office/drawing/2014/main" id="{A32CF61D-5456-4281-9811-5C1E6B4C6A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1175" y="3784600"/>
            <a:ext cx="11887200" cy="1123950"/>
          </a:xfrm>
          <a:prstGeom prst="roundRect">
            <a:avLst>
              <a:gd name="adj" fmla="val 16667"/>
            </a:avLst>
          </a:prstGeom>
          <a:solidFill>
            <a:srgbClr val="00559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68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168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168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168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168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8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8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8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8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n-US" sz="5400" b="1" dirty="0">
                <a:solidFill>
                  <a:schemeClr val="bg1"/>
                </a:solidFill>
              </a:rPr>
              <a:t>INTRODUCTION</a:t>
            </a:r>
            <a:endParaRPr lang="en-US" altLang="en-US" sz="5400" dirty="0">
              <a:solidFill>
                <a:srgbClr val="172B60"/>
              </a:solidFill>
            </a:endParaRPr>
          </a:p>
        </p:txBody>
      </p:sp>
      <p:sp>
        <p:nvSpPr>
          <p:cNvPr id="4100" name="Text Box 21">
            <a:extLst>
              <a:ext uri="{FF2B5EF4-FFF2-40B4-BE49-F238E27FC236}">
                <a16:creationId xmlns:a16="http://schemas.microsoft.com/office/drawing/2014/main" id="{5AEFD159-7499-40A2-8D9F-A05276B666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4751" y="5003451"/>
            <a:ext cx="12238830" cy="46502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39978" tIns="69989" rIns="139978" bIns="69989">
            <a:spAutoFit/>
          </a:bodyPr>
          <a:lstStyle>
            <a:lvl1pPr defTabSz="1398588">
              <a:defRPr sz="168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1398588">
              <a:defRPr sz="168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1398588">
              <a:defRPr sz="168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1398588">
              <a:defRPr sz="168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1398588">
              <a:defRPr sz="168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1398588" eaLnBrk="0" fontAlgn="base" hangingPunct="0">
              <a:spcBef>
                <a:spcPct val="0"/>
              </a:spcBef>
              <a:spcAft>
                <a:spcPct val="0"/>
              </a:spcAft>
              <a:defRPr sz="168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1398588" eaLnBrk="0" fontAlgn="base" hangingPunct="0">
              <a:spcBef>
                <a:spcPct val="0"/>
              </a:spcBef>
              <a:spcAft>
                <a:spcPct val="0"/>
              </a:spcAft>
              <a:defRPr sz="168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1398588" eaLnBrk="0" fontAlgn="base" hangingPunct="0">
              <a:spcBef>
                <a:spcPct val="0"/>
              </a:spcBef>
              <a:spcAft>
                <a:spcPct val="0"/>
              </a:spcAft>
              <a:defRPr sz="168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1398588" eaLnBrk="0" fontAlgn="base" hangingPunct="0">
              <a:spcBef>
                <a:spcPct val="0"/>
              </a:spcBef>
              <a:spcAft>
                <a:spcPct val="0"/>
              </a:spcAft>
              <a:defRPr sz="168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600"/>
              </a:spcAft>
              <a:buClr>
                <a:srgbClr val="0033CC"/>
              </a:buClr>
              <a:buSzPct val="65000"/>
            </a:pPr>
            <a:r>
              <a:rPr lang="en-US" altLang="en-US" sz="2400" dirty="0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Chronic hepatitis B virus (HBV) infection is a global public health challenge, with estimates of more than 296 million HBV carriers worldwide, of whom approximately 820,000 die annually from HBV-related liver disease. There is an unmet medical need for curative therapy, i.e., a finite treatment which yields a sustained post-treatment response. </a:t>
            </a:r>
          </a:p>
          <a:p>
            <a:pPr eaLnBrk="1" hangingPunct="1">
              <a:spcBef>
                <a:spcPts val="0"/>
              </a:spcBef>
              <a:buClr>
                <a:srgbClr val="0033CC"/>
              </a:buClr>
              <a:buSzPct val="65000"/>
            </a:pPr>
            <a:r>
              <a:rPr lang="en-US" altLang="en-US" sz="2400" dirty="0">
                <a:solidFill>
                  <a:schemeClr val="tx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EDP-514 is a novel class II HBV core inhibitor. EDP-514 inhibits HBV replication with an </a:t>
            </a:r>
            <a:r>
              <a:rPr lang="en-US" altLang="en-US" sz="2400" i="1" dirty="0">
                <a:solidFill>
                  <a:schemeClr val="tx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in vitro </a:t>
            </a:r>
            <a:r>
              <a:rPr lang="en-US" altLang="en-US" sz="2400" dirty="0">
                <a:solidFill>
                  <a:schemeClr val="tx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EC</a:t>
            </a:r>
            <a:r>
              <a:rPr lang="en-US" altLang="en-US" sz="2400" baseline="-25000" dirty="0">
                <a:solidFill>
                  <a:schemeClr val="tx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50</a:t>
            </a:r>
            <a:r>
              <a:rPr lang="en-US" altLang="en-US" sz="2400" dirty="0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>
                <a:solidFill>
                  <a:schemeClr val="tx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of 18, 27 and 17 </a:t>
            </a:r>
            <a:r>
              <a:rPr lang="en-US" altLang="en-US" sz="2400" dirty="0" err="1">
                <a:solidFill>
                  <a:schemeClr val="tx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nM</a:t>
            </a:r>
            <a:r>
              <a:rPr lang="en-US" altLang="en-US" sz="2400" dirty="0">
                <a:solidFill>
                  <a:schemeClr val="tx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in HepAD38, HepDE19, and HepG2.2.15 cells, respectively, and a &gt;4-log viral load reduction in HBV-infected chimeric mice with human liver cells. EDP-514 was shown to be generally safe and well tolerated over a broad range of single and multiple doses for up to 14 days in healthy adult subjects. Here, we present results of a Phase 1b, 28-day study in non-cirrhotic, </a:t>
            </a:r>
            <a:r>
              <a:rPr lang="en-US" altLang="en-US" sz="2400" dirty="0" err="1">
                <a:solidFill>
                  <a:schemeClr val="tx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HBeAg</a:t>
            </a:r>
            <a:r>
              <a:rPr lang="en-US" altLang="en-US" sz="2400" dirty="0">
                <a:solidFill>
                  <a:schemeClr val="tx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(+) or (-) Chronic Hepatitis B (CHB) patients virologically suppressed on </a:t>
            </a:r>
            <a:r>
              <a:rPr lang="en-US" altLang="en-US" sz="2400" dirty="0" err="1">
                <a:solidFill>
                  <a:schemeClr val="tx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Nucleos</a:t>
            </a:r>
            <a:r>
              <a:rPr lang="en-US" altLang="en-US" sz="2400" dirty="0">
                <a:solidFill>
                  <a:schemeClr val="tx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(t)ide (NUC) therapy. </a:t>
            </a:r>
            <a:endParaRPr lang="en-US" altLang="en-US" sz="2400" dirty="0">
              <a:solidFill>
                <a:srgbClr val="000000"/>
              </a:solidFill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101" name="Rectangle 44">
            <a:extLst>
              <a:ext uri="{FF2B5EF4-FFF2-40B4-BE49-F238E27FC236}">
                <a16:creationId xmlns:a16="http://schemas.microsoft.com/office/drawing/2014/main" id="{17BBFFE9-2090-488C-86B2-4BE77188CA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1072138"/>
            <a:ext cx="50345975" cy="1358900"/>
          </a:xfrm>
          <a:prstGeom prst="rect">
            <a:avLst/>
          </a:prstGeom>
          <a:solidFill>
            <a:srgbClr val="00559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defTabSz="2193925">
              <a:defRPr sz="168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2193925">
              <a:defRPr sz="168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2193925">
              <a:defRPr sz="168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2193925">
              <a:defRPr sz="168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2193925">
              <a:defRPr sz="168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168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168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168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168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US" altLang="en-US" sz="4000" b="1" dirty="0">
                <a:solidFill>
                  <a:schemeClr val="bg1"/>
                </a:solidFill>
                <a:cs typeface="Times New Roman" panose="02020603050405020304" pitchFamily="18" charset="0"/>
              </a:rPr>
              <a:t>    AASLD The Liver Meeting 12-15 November 2021	 												         © 2021 Enanta Pharmaceuticals, Inc. </a:t>
            </a:r>
          </a:p>
        </p:txBody>
      </p:sp>
      <p:sp>
        <p:nvSpPr>
          <p:cNvPr id="4102" name="AutoShape 47">
            <a:extLst>
              <a:ext uri="{FF2B5EF4-FFF2-40B4-BE49-F238E27FC236}">
                <a16:creationId xmlns:a16="http://schemas.microsoft.com/office/drawing/2014/main" id="{257A2704-94A0-485D-BE75-28473BD61F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408932" y="3784601"/>
            <a:ext cx="22959787" cy="1123950"/>
          </a:xfrm>
          <a:prstGeom prst="roundRect">
            <a:avLst>
              <a:gd name="adj" fmla="val 16667"/>
            </a:avLst>
          </a:prstGeom>
          <a:solidFill>
            <a:srgbClr val="00559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68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168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168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168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168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8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8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8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8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n-US" sz="5400" b="1" dirty="0">
                <a:solidFill>
                  <a:schemeClr val="bg1"/>
                </a:solidFill>
              </a:rPr>
              <a:t>RESULTS</a:t>
            </a:r>
            <a:endParaRPr lang="en-US" altLang="en-US" sz="7200" dirty="0">
              <a:solidFill>
                <a:srgbClr val="172B60"/>
              </a:solidFill>
            </a:endParaRPr>
          </a:p>
        </p:txBody>
      </p:sp>
      <p:sp>
        <p:nvSpPr>
          <p:cNvPr id="180" name="Rectangle 179">
            <a:extLst>
              <a:ext uri="{FF2B5EF4-FFF2-40B4-BE49-F238E27FC236}">
                <a16:creationId xmlns:a16="http://schemas.microsoft.com/office/drawing/2014/main" id="{91D8EA6A-C48D-4BB6-AF7A-74F600910F80}"/>
              </a:ext>
            </a:extLst>
          </p:cNvPr>
          <p:cNvSpPr/>
          <p:nvPr/>
        </p:nvSpPr>
        <p:spPr>
          <a:xfrm>
            <a:off x="-55563" y="3175"/>
            <a:ext cx="50401538" cy="3598863"/>
          </a:xfrm>
          <a:prstGeom prst="rect">
            <a:avLst/>
          </a:prstGeom>
          <a:solidFill>
            <a:srgbClr val="00559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algn="ctr">
              <a:defRPr sz="16800">
                <a:solidFill>
                  <a:schemeClr val="tx2"/>
                </a:solidFill>
                <a:latin typeface="Arial" pitchFamily="34" charset="0"/>
                <a:ea typeface="MS PGothic" pitchFamily="34" charset="-128"/>
              </a:defRPr>
            </a:lvl1pPr>
            <a:lvl2pPr marL="742950" indent="-285750" algn="ctr">
              <a:defRPr sz="16800">
                <a:solidFill>
                  <a:schemeClr val="tx2"/>
                </a:solidFill>
                <a:latin typeface="Arial" pitchFamily="34" charset="0"/>
                <a:ea typeface="MS PGothic" pitchFamily="34" charset="-128"/>
              </a:defRPr>
            </a:lvl2pPr>
            <a:lvl3pPr marL="1143000" indent="-228600" algn="ctr">
              <a:defRPr sz="16800">
                <a:solidFill>
                  <a:schemeClr val="tx2"/>
                </a:solidFill>
                <a:latin typeface="Arial" pitchFamily="34" charset="0"/>
                <a:ea typeface="MS PGothic" pitchFamily="34" charset="-128"/>
              </a:defRPr>
            </a:lvl3pPr>
            <a:lvl4pPr marL="1600200" indent="-228600" algn="ctr">
              <a:defRPr sz="16800">
                <a:solidFill>
                  <a:schemeClr val="tx2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 algn="ctr">
              <a:defRPr sz="16800">
                <a:solidFill>
                  <a:schemeClr val="tx2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800">
                <a:solidFill>
                  <a:schemeClr val="tx2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800">
                <a:solidFill>
                  <a:schemeClr val="tx2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800">
                <a:solidFill>
                  <a:schemeClr val="tx2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800">
                <a:solidFill>
                  <a:schemeClr val="tx2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eaLnBrk="1" hangingPunct="1">
              <a:defRPr/>
            </a:pPr>
            <a:endParaRPr lang="en-CA" altLang="en-US">
              <a:solidFill>
                <a:srgbClr val="FFFFFF"/>
              </a:solidFill>
            </a:endParaRPr>
          </a:p>
        </p:txBody>
      </p:sp>
      <p:sp>
        <p:nvSpPr>
          <p:cNvPr id="4104" name="Text Box 2">
            <a:extLst>
              <a:ext uri="{FF2B5EF4-FFF2-40B4-BE49-F238E27FC236}">
                <a16:creationId xmlns:a16="http://schemas.microsoft.com/office/drawing/2014/main" id="{3CFC1D50-C6F6-473A-B020-B5F6952C80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152400" y="-553470"/>
            <a:ext cx="42494200" cy="38852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37485" tIns="637485" rIns="637485" bIns="637485"/>
          <a:lstStyle>
            <a:lvl1pPr defTabSz="192088">
              <a:defRPr sz="168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192088">
              <a:defRPr sz="168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192088">
              <a:defRPr sz="168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192088">
              <a:defRPr sz="168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192088">
              <a:defRPr sz="168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168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168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168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168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Aft>
                <a:spcPts val="600"/>
              </a:spcAft>
            </a:pPr>
            <a:r>
              <a:rPr lang="en-US" altLang="en-US" sz="6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EDP-514, a Novel </a:t>
            </a:r>
            <a:r>
              <a:rPr lang="en-US" altLang="en-US" sz="6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Pangenotypic</a:t>
            </a:r>
            <a:r>
              <a:rPr lang="en-US" altLang="en-US" sz="6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Class II Hepatitis B Virus Core Inhibitor: Results of a 28-day Phase 1b Study in NUC-suppressed CHB Patients </a:t>
            </a:r>
          </a:p>
          <a:p>
            <a:pPr eaLnBrk="1" hangingPunct="1">
              <a:spcAft>
                <a:spcPts val="600"/>
              </a:spcAft>
            </a:pPr>
            <a:r>
              <a:rPr lang="en-US" altLang="en-US" sz="24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Jordan J. Feld</a:t>
            </a:r>
            <a:r>
              <a:rPr lang="en-US" altLang="en-US" sz="2400" b="1" i="1" baseline="30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altLang="en-US" sz="24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Eric Lawitz</a:t>
            </a:r>
            <a:r>
              <a:rPr lang="en-US" altLang="en-US" sz="2400" b="1" i="1" baseline="30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24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Tuan Nguyen</a:t>
            </a:r>
            <a:r>
              <a:rPr lang="en-US" altLang="en-US" sz="2400" b="1" i="1" baseline="30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en-US" sz="24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Jacob Lalezari</a:t>
            </a:r>
            <a:r>
              <a:rPr lang="en-US" altLang="en-US" sz="2400" b="1" i="1" baseline="30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altLang="en-US" sz="24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Tarek Hassanein</a:t>
            </a:r>
            <a:r>
              <a:rPr lang="en-US" altLang="en-US" sz="2400" b="1" i="1" baseline="30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altLang="en-US" sz="24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Paul Martin</a:t>
            </a:r>
            <a:r>
              <a:rPr lang="en-US" altLang="en-US" sz="2400" b="1" i="1" baseline="30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en-US" altLang="en-US" sz="24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Steven-</a:t>
            </a:r>
            <a:r>
              <a:rPr lang="en-US" altLang="en-US" sz="2400" b="1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Huy</a:t>
            </a:r>
            <a:r>
              <a:rPr lang="en-US" altLang="en-US" sz="24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Han</a:t>
            </a:r>
            <a:r>
              <a:rPr lang="en-US" altLang="en-US" sz="2400" b="1" i="1" baseline="30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en-US" altLang="en-US" sz="24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Douglas Dieterich</a:t>
            </a:r>
            <a:r>
              <a:rPr lang="en-US" altLang="en-US" sz="2400" b="1" i="1" baseline="30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r>
              <a:rPr lang="en-US" altLang="en-US" sz="24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Jeanne-Marie Giard</a:t>
            </a:r>
            <a:r>
              <a:rPr lang="en-US" altLang="en-US" sz="2400" b="1" i="1" baseline="30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r>
              <a:rPr lang="en-US" altLang="en-US" sz="24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Guy De La Rosa</a:t>
            </a:r>
            <a:r>
              <a:rPr lang="en-US" altLang="en-US" sz="2400" b="1" i="1" baseline="30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en-US" altLang="en-US" sz="24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Alaa Ahmad</a:t>
            </a:r>
            <a:r>
              <a:rPr lang="en-US" altLang="en-US" sz="2400" b="1" i="1" baseline="30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en-US" altLang="en-US" sz="24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Ed Luo</a:t>
            </a:r>
            <a:r>
              <a:rPr lang="en-US" altLang="en-US" sz="2400" b="1" i="1" baseline="30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en-US" altLang="en-US" sz="24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Annie L. Conery</a:t>
            </a:r>
            <a:r>
              <a:rPr lang="en-US" altLang="en-US" sz="2400" b="1" i="1" baseline="30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en-US" altLang="en-US" sz="24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Nathalie Adda</a:t>
            </a:r>
            <a:r>
              <a:rPr lang="en-US" altLang="en-US" sz="2400" b="1" i="1" baseline="30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endParaRPr lang="en-US" altLang="en-US" sz="2400" b="1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Aft>
                <a:spcPts val="0"/>
              </a:spcAft>
            </a:pPr>
            <a:r>
              <a:rPr lang="en-US" altLang="en-US" sz="2300" b="1" i="1" baseline="30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altLang="en-US" sz="23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Toronto Centre for Liver Disease, University Health Network, Toronto, Canada, </a:t>
            </a:r>
            <a:r>
              <a:rPr lang="en-US" altLang="en-US" sz="2300" b="1" i="1" baseline="30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23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Texas Liver Institute, San Antonio, Texas, USA,</a:t>
            </a:r>
            <a:r>
              <a:rPr lang="en-US" altLang="en-US" sz="2300" b="1" i="1" baseline="30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</a:t>
            </a:r>
            <a:r>
              <a:rPr lang="es-ES" altLang="en-US" sz="23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Tuan Nguyen MD </a:t>
            </a:r>
            <a:r>
              <a:rPr lang="es-ES" altLang="en-US" sz="2300" b="1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Gastroenterology</a:t>
            </a:r>
            <a:r>
              <a:rPr lang="es-ES" altLang="en-US" sz="23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es-ES" altLang="en-US" sz="2300" b="1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Hepatology</a:t>
            </a:r>
            <a:r>
              <a:rPr lang="es-ES" altLang="en-US" sz="23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San Diego, California, USA</a:t>
            </a:r>
            <a:r>
              <a:rPr lang="en-US" altLang="en-US" sz="23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altLang="en-US" sz="2300" b="1" i="1" baseline="30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</a:t>
            </a:r>
            <a:r>
              <a:rPr lang="en-US" altLang="en-US" sz="23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Quest Clinical Research, San Francisco, California, USA,</a:t>
            </a:r>
            <a:r>
              <a:rPr lang="en-US" altLang="en-US" sz="2300" b="1" i="1" baseline="30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</a:t>
            </a:r>
            <a:r>
              <a:rPr lang="en-US" altLang="en-US" sz="23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Southern California Research Center, Coronado, California, USA,</a:t>
            </a:r>
            <a:r>
              <a:rPr lang="en-US" altLang="en-US" sz="2300" b="1" i="1" baseline="30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6</a:t>
            </a:r>
            <a:r>
              <a:rPr lang="en-US" altLang="en-US" sz="23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Gastroenterology, University of Miami, Florida, USA,</a:t>
            </a:r>
            <a:r>
              <a:rPr lang="en-US" altLang="en-US" sz="2300" b="1" i="1" baseline="30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7</a:t>
            </a:r>
            <a:r>
              <a:rPr lang="es-ES" altLang="en-US" sz="2300" b="1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University</a:t>
            </a:r>
            <a:r>
              <a:rPr lang="es-ES" altLang="en-US" sz="23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altLang="en-US" sz="2300" b="1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es-ES" altLang="en-US" sz="23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California, Los </a:t>
            </a:r>
            <a:r>
              <a:rPr lang="es-ES" altLang="en-US" sz="2300" b="1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Angeles</a:t>
            </a:r>
            <a:r>
              <a:rPr lang="es-ES" altLang="en-US" sz="23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Los </a:t>
            </a:r>
            <a:r>
              <a:rPr lang="es-ES" altLang="en-US" sz="2300" b="1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Angeles</a:t>
            </a:r>
            <a:r>
              <a:rPr lang="es-ES" altLang="en-US" sz="23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California, USA</a:t>
            </a:r>
            <a:r>
              <a:rPr lang="en-US" altLang="en-US" sz="23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altLang="en-US" sz="2300" b="1" i="1" baseline="30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8</a:t>
            </a:r>
            <a:r>
              <a:rPr lang="en-US" altLang="en-US" sz="23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Division of Liver Diseases, Icahn School of Medicine at Mount Sinai, New York, NY, USA, </a:t>
            </a:r>
            <a:r>
              <a:rPr lang="en-US" altLang="en-US" sz="2300" b="1" i="1" baseline="30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r>
              <a:rPr lang="fr-FR" altLang="en-US" sz="23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Centre Hospitalier Universitaire de Montréal, Montréal, Québec, Canada</a:t>
            </a:r>
            <a:r>
              <a:rPr lang="en-US" altLang="en-US" sz="23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300" b="1" i="1" baseline="30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en-US" altLang="en-US" sz="23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Enanta Pharmaceuticals, Inc., Watertown, Massachusetts, USA</a:t>
            </a:r>
          </a:p>
        </p:txBody>
      </p:sp>
      <p:pic>
        <p:nvPicPr>
          <p:cNvPr id="4105" name="Picture 2">
            <a:extLst>
              <a:ext uri="{FF2B5EF4-FFF2-40B4-BE49-F238E27FC236}">
                <a16:creationId xmlns:a16="http://schemas.microsoft.com/office/drawing/2014/main" id="{CB73BB5E-FC1D-4717-BD07-A62941F10F9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041763" y="427038"/>
            <a:ext cx="7389812" cy="178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6" name="Rectangle 183">
            <a:extLst>
              <a:ext uri="{FF2B5EF4-FFF2-40B4-BE49-F238E27FC236}">
                <a16:creationId xmlns:a16="http://schemas.microsoft.com/office/drawing/2014/main" id="{629CA106-881B-49A0-80D2-829192BD37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198037" y="2544004"/>
            <a:ext cx="1377301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68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168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168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168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168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8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8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8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8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n-US" sz="5400" b="1">
                <a:solidFill>
                  <a:schemeClr val="bg1"/>
                </a:solidFill>
                <a:latin typeface="Roboto" panose="02000000000000000000" pitchFamily="2" charset="0"/>
              </a:rPr>
              <a:t>822</a:t>
            </a:r>
            <a:endParaRPr lang="en-US" altLang="en-US" sz="5400" b="1">
              <a:solidFill>
                <a:schemeClr val="bg1"/>
              </a:solidFill>
            </a:endParaRPr>
          </a:p>
        </p:txBody>
      </p:sp>
      <p:sp>
        <p:nvSpPr>
          <p:cNvPr id="136" name="Content Placeholder 7">
            <a:extLst>
              <a:ext uri="{FF2B5EF4-FFF2-40B4-BE49-F238E27FC236}">
                <a16:creationId xmlns:a16="http://schemas.microsoft.com/office/drawing/2014/main" id="{31B4C0D2-D4AF-405D-9638-31996D1785DD}"/>
              </a:ext>
            </a:extLst>
          </p:cNvPr>
          <p:cNvSpPr txBox="1">
            <a:spLocks/>
          </p:cNvSpPr>
          <p:nvPr/>
        </p:nvSpPr>
        <p:spPr bwMode="auto">
          <a:xfrm>
            <a:off x="786290" y="10963544"/>
            <a:ext cx="6559117" cy="3806761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342900" indent="-342900" algn="l" rtl="0" eaLnBrk="1" fontAlgn="base" hangingPunct="1">
              <a:spcBef>
                <a:spcPct val="50000"/>
              </a:spcBef>
              <a:spcAft>
                <a:spcPct val="10000"/>
              </a:spcAft>
              <a:buClr>
                <a:srgbClr val="FF6600"/>
              </a:buClr>
              <a:buSzPct val="120000"/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+mn-lt"/>
                <a:ea typeface="MS PGothic" pitchFamily="34" charset="-128"/>
                <a:cs typeface="MS PGothic" charset="0"/>
              </a:defRPr>
            </a:lvl1pPr>
            <a:lvl2pPr marL="742950" indent="-285750" algn="l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FF6600"/>
              </a:buClr>
              <a:buSzPct val="120000"/>
              <a:buFont typeface="Arial" panose="020B0604020202020204" pitchFamily="34" charset="0"/>
              <a:buChar char="-"/>
              <a:defRPr>
                <a:solidFill>
                  <a:schemeClr val="tx1"/>
                </a:solidFill>
                <a:latin typeface="+mn-lt"/>
                <a:ea typeface="MS PGothic" pitchFamily="34" charset="-128"/>
                <a:cs typeface="MS PGothic" charset="0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6600"/>
              </a:buClr>
              <a:buSzPct val="120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+mn-lt"/>
                <a:ea typeface="MS PGothic" pitchFamily="34" charset="-128"/>
                <a:cs typeface="MS PGothic" charset="0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6600"/>
              </a:buClr>
              <a:buSzPct val="120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+mn-lt"/>
                <a:ea typeface="MS PGothic" pitchFamily="34" charset="-128"/>
                <a:cs typeface="MS PGothic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6600"/>
              </a:buClr>
              <a:buSzPct val="120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+mn-lt"/>
                <a:ea typeface="MS PGothic" pitchFamily="34" charset="-128"/>
                <a:cs typeface="MS PGothic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  <a:ea typeface="ＭＳ Ｐゴシック" charset="-128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  <a:ea typeface="ＭＳ Ｐゴシック" charset="-128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  <a:ea typeface="ＭＳ Ｐゴシック" charset="-128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  <a:ea typeface="ＭＳ Ｐゴシック" charset="-128"/>
              </a:defRPr>
            </a:lvl9pPr>
          </a:lstStyle>
          <a:p>
            <a:pPr marL="0" indent="0">
              <a:buFont typeface="Arial" panose="020B0604020202020204" pitchFamily="34" charset="0"/>
              <a:buNone/>
              <a:defRPr/>
            </a:pPr>
            <a:r>
              <a:rPr lang="en-US" sz="2400" b="1" kern="0" dirty="0">
                <a:solidFill>
                  <a:srgbClr val="000000"/>
                </a:solidFill>
              </a:rPr>
              <a:t>Study Design</a:t>
            </a:r>
          </a:p>
          <a:p>
            <a:pPr marL="0" indent="0">
              <a:buClr>
                <a:srgbClr val="0099CC"/>
              </a:buClr>
              <a:buNone/>
              <a:defRPr/>
            </a:pPr>
            <a:r>
              <a:rPr lang="en-US" sz="2400" kern="0" dirty="0">
                <a:solidFill>
                  <a:srgbClr val="000000"/>
                </a:solidFill>
              </a:rPr>
              <a:t>Eight subjects per cohort were randomized 3:1 to receive multiple once-daily oral doses of either EDP-514 at 200, 400, and 800 mg doses or placebo for 28 days.</a:t>
            </a:r>
          </a:p>
          <a:p>
            <a:pPr marL="0" indent="0">
              <a:buClr>
                <a:srgbClr val="0099CC"/>
              </a:buClr>
              <a:buNone/>
              <a:defRPr/>
            </a:pPr>
            <a:r>
              <a:rPr lang="en-US" sz="2400" kern="0" dirty="0">
                <a:solidFill>
                  <a:srgbClr val="000000"/>
                </a:solidFill>
              </a:rPr>
              <a:t>The first cohort received 200 mg of EDP-514 and cohort progression was determined by a Study Adjudication Committee after review of blinded safety and available PK data.</a:t>
            </a:r>
          </a:p>
        </p:txBody>
      </p:sp>
      <p:sp>
        <p:nvSpPr>
          <p:cNvPr id="138" name="Content Placeholder 7">
            <a:extLst>
              <a:ext uri="{FF2B5EF4-FFF2-40B4-BE49-F238E27FC236}">
                <a16:creationId xmlns:a16="http://schemas.microsoft.com/office/drawing/2014/main" id="{FE118DDA-CDF5-4B79-B5D0-33EA970B65BD}"/>
              </a:ext>
            </a:extLst>
          </p:cNvPr>
          <p:cNvSpPr txBox="1">
            <a:spLocks/>
          </p:cNvSpPr>
          <p:nvPr/>
        </p:nvSpPr>
        <p:spPr bwMode="auto">
          <a:xfrm>
            <a:off x="769938" y="14923679"/>
            <a:ext cx="11609387" cy="3929358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342900" indent="-342900" algn="l" rtl="0" eaLnBrk="1" fontAlgn="base" hangingPunct="1">
              <a:spcBef>
                <a:spcPct val="50000"/>
              </a:spcBef>
              <a:spcAft>
                <a:spcPct val="10000"/>
              </a:spcAft>
              <a:buClr>
                <a:srgbClr val="FF6600"/>
              </a:buClr>
              <a:buSzPct val="120000"/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+mn-lt"/>
                <a:ea typeface="MS PGothic" pitchFamily="34" charset="-128"/>
                <a:cs typeface="MS PGothic" charset="0"/>
              </a:defRPr>
            </a:lvl1pPr>
            <a:lvl2pPr marL="742950" indent="-285750" algn="l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FF6600"/>
              </a:buClr>
              <a:buSzPct val="120000"/>
              <a:buFont typeface="Arial" panose="020B0604020202020204" pitchFamily="34" charset="0"/>
              <a:buChar char="-"/>
              <a:defRPr>
                <a:solidFill>
                  <a:schemeClr val="tx1"/>
                </a:solidFill>
                <a:latin typeface="+mn-lt"/>
                <a:ea typeface="MS PGothic" pitchFamily="34" charset="-128"/>
                <a:cs typeface="MS PGothic" charset="0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6600"/>
              </a:buClr>
              <a:buSzPct val="120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+mn-lt"/>
                <a:ea typeface="MS PGothic" pitchFamily="34" charset="-128"/>
                <a:cs typeface="MS PGothic" charset="0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6600"/>
              </a:buClr>
              <a:buSzPct val="120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+mn-lt"/>
                <a:ea typeface="MS PGothic" pitchFamily="34" charset="-128"/>
                <a:cs typeface="MS PGothic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6600"/>
              </a:buClr>
              <a:buSzPct val="120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+mn-lt"/>
                <a:ea typeface="MS PGothic" pitchFamily="34" charset="-128"/>
                <a:cs typeface="MS PGothic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  <a:ea typeface="ＭＳ Ｐゴシック" charset="-128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  <a:ea typeface="ＭＳ Ｐゴシック" charset="-128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  <a:ea typeface="ＭＳ Ｐゴシック" charset="-128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  <a:ea typeface="ＭＳ Ｐゴシック" charset="-128"/>
              </a:defRPr>
            </a:lvl9pPr>
          </a:lstStyle>
          <a:p>
            <a:pPr marL="0" indent="0">
              <a:buFont typeface="Arial" panose="020B0604020202020204" pitchFamily="34" charset="0"/>
              <a:buNone/>
              <a:defRPr/>
            </a:pPr>
            <a:r>
              <a:rPr lang="en-US" sz="2400" b="1" kern="0" dirty="0">
                <a:solidFill>
                  <a:srgbClr val="000000"/>
                </a:solidFill>
              </a:rPr>
              <a:t>Key Objectives </a:t>
            </a:r>
          </a:p>
          <a:p>
            <a:pPr>
              <a:buClr>
                <a:srgbClr val="0099CC"/>
              </a:buClr>
              <a:defRPr/>
            </a:pPr>
            <a:r>
              <a:rPr lang="en-US" sz="2400" kern="0" dirty="0">
                <a:solidFill>
                  <a:srgbClr val="000000"/>
                </a:solidFill>
              </a:rPr>
              <a:t>Primary</a:t>
            </a:r>
          </a:p>
          <a:p>
            <a:pPr lvl="1">
              <a:buClr>
                <a:srgbClr val="0099CC"/>
              </a:buClr>
              <a:defRPr/>
            </a:pPr>
            <a:r>
              <a:rPr lang="en-US" sz="2400" kern="0" dirty="0">
                <a:solidFill>
                  <a:srgbClr val="000000"/>
                </a:solidFill>
              </a:rPr>
              <a:t>To evaluate the safety and tolerability of multiple doses of EDP-514 administered to NUC-suppressed CHB patients</a:t>
            </a:r>
          </a:p>
          <a:p>
            <a:pPr>
              <a:buClr>
                <a:srgbClr val="0099CC"/>
              </a:buClr>
              <a:defRPr/>
            </a:pPr>
            <a:r>
              <a:rPr lang="en-US" sz="2400" kern="0" dirty="0">
                <a:solidFill>
                  <a:srgbClr val="000000"/>
                </a:solidFill>
              </a:rPr>
              <a:t>Secondary</a:t>
            </a:r>
          </a:p>
          <a:p>
            <a:pPr lvl="1">
              <a:buClr>
                <a:srgbClr val="0099CC"/>
              </a:buClr>
              <a:defRPr/>
            </a:pPr>
            <a:r>
              <a:rPr lang="en-US" sz="2400" kern="0" dirty="0">
                <a:solidFill>
                  <a:srgbClr val="000000"/>
                </a:solidFill>
              </a:rPr>
              <a:t>To evaluate the plasma PK of multiple doses of EDP-514 of NUC-suppressed CHB patients</a:t>
            </a:r>
          </a:p>
          <a:p>
            <a:pPr lvl="1">
              <a:buClr>
                <a:srgbClr val="0099CC"/>
              </a:buClr>
              <a:defRPr/>
            </a:pPr>
            <a:r>
              <a:rPr lang="en-US" sz="2400" kern="0" dirty="0">
                <a:solidFill>
                  <a:srgbClr val="000000"/>
                </a:solidFill>
              </a:rPr>
              <a:t>To evaluate the antiviral activity of multiple doses of EDP-514 in NUC-suppressed CHB patients</a:t>
            </a:r>
          </a:p>
        </p:txBody>
      </p:sp>
      <p:sp>
        <p:nvSpPr>
          <p:cNvPr id="149" name="Content Placeholder 1">
            <a:extLst>
              <a:ext uri="{FF2B5EF4-FFF2-40B4-BE49-F238E27FC236}">
                <a16:creationId xmlns:a16="http://schemas.microsoft.com/office/drawing/2014/main" id="{C1F6FD23-3DDF-4E4E-ADF4-B0DA6E4FB3BB}"/>
              </a:ext>
            </a:extLst>
          </p:cNvPr>
          <p:cNvSpPr txBox="1">
            <a:spLocks/>
          </p:cNvSpPr>
          <p:nvPr/>
        </p:nvSpPr>
        <p:spPr bwMode="auto">
          <a:xfrm>
            <a:off x="769938" y="24325830"/>
            <a:ext cx="12265046" cy="5838731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342900" indent="-342900" algn="l" rtl="0" eaLnBrk="1" fontAlgn="base" hangingPunct="1">
              <a:spcBef>
                <a:spcPct val="50000"/>
              </a:spcBef>
              <a:spcAft>
                <a:spcPct val="10000"/>
              </a:spcAft>
              <a:buClr>
                <a:srgbClr val="FF6600"/>
              </a:buClr>
              <a:buSzPct val="120000"/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+mn-lt"/>
                <a:ea typeface="MS PGothic" pitchFamily="34" charset="-128"/>
                <a:cs typeface="MS PGothic" charset="0"/>
              </a:defRPr>
            </a:lvl1pPr>
            <a:lvl2pPr marL="742950" indent="-285750" algn="l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FF6600"/>
              </a:buClr>
              <a:buSzPct val="120000"/>
              <a:buFont typeface="Arial" panose="020B0604020202020204" pitchFamily="34" charset="0"/>
              <a:buChar char="-"/>
              <a:defRPr>
                <a:solidFill>
                  <a:schemeClr val="tx1"/>
                </a:solidFill>
                <a:latin typeface="+mn-lt"/>
                <a:ea typeface="MS PGothic" pitchFamily="34" charset="-128"/>
                <a:cs typeface="MS PGothic" charset="0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6600"/>
              </a:buClr>
              <a:buSzPct val="120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+mn-lt"/>
                <a:ea typeface="MS PGothic" pitchFamily="34" charset="-128"/>
                <a:cs typeface="MS PGothic" charset="0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6600"/>
              </a:buClr>
              <a:buSzPct val="120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+mn-lt"/>
                <a:ea typeface="MS PGothic" pitchFamily="34" charset="-128"/>
                <a:cs typeface="MS PGothic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6600"/>
              </a:buClr>
              <a:buSzPct val="120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+mn-lt"/>
                <a:ea typeface="MS PGothic" pitchFamily="34" charset="-128"/>
                <a:cs typeface="MS PGothic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  <a:ea typeface="ＭＳ Ｐゴシック" charset="-128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  <a:ea typeface="ＭＳ Ｐゴシック" charset="-128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  <a:ea typeface="ＭＳ Ｐゴシック" charset="-128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  <a:ea typeface="ＭＳ Ｐゴシック" charset="-128"/>
              </a:defRPr>
            </a:lvl9pPr>
          </a:lstStyle>
          <a:p>
            <a:pPr marL="0" indent="0">
              <a:buFont typeface="Arial" panose="020B0604020202020204" pitchFamily="34" charset="0"/>
              <a:buNone/>
              <a:defRPr/>
            </a:pPr>
            <a:r>
              <a:rPr lang="en-US" sz="2400" b="1" kern="0" dirty="0">
                <a:solidFill>
                  <a:srgbClr val="000000"/>
                </a:solidFill>
              </a:rPr>
              <a:t>Assessments </a:t>
            </a:r>
          </a:p>
          <a:p>
            <a:pPr>
              <a:buClr>
                <a:srgbClr val="0099CC"/>
              </a:buClr>
              <a:defRPr/>
            </a:pPr>
            <a:r>
              <a:rPr lang="en-US" sz="2300" kern="0" dirty="0">
                <a:solidFill>
                  <a:srgbClr val="000000"/>
                </a:solidFill>
              </a:rPr>
              <a:t>Safety and tolerability assessments</a:t>
            </a:r>
          </a:p>
          <a:p>
            <a:pPr lvl="1">
              <a:buClr>
                <a:srgbClr val="0099CC"/>
              </a:buClr>
              <a:defRPr/>
            </a:pPr>
            <a:r>
              <a:rPr lang="en-US" sz="2300" kern="0" dirty="0">
                <a:solidFill>
                  <a:srgbClr val="000000"/>
                </a:solidFill>
              </a:rPr>
              <a:t>Adverse events, clinical laboratory tests, physical examinations, vital signs, and electrocardiograms</a:t>
            </a:r>
          </a:p>
          <a:p>
            <a:pPr>
              <a:buClr>
                <a:srgbClr val="0099CC"/>
              </a:buClr>
              <a:defRPr/>
            </a:pPr>
            <a:r>
              <a:rPr lang="en-US" sz="2300" kern="0" dirty="0">
                <a:solidFill>
                  <a:srgbClr val="000000"/>
                </a:solidFill>
              </a:rPr>
              <a:t>PK assessments</a:t>
            </a:r>
            <a:endParaRPr lang="en-US" sz="2300" strike="sngStrike" kern="0" dirty="0">
              <a:solidFill>
                <a:srgbClr val="000000"/>
              </a:solidFill>
            </a:endParaRPr>
          </a:p>
          <a:p>
            <a:pPr lvl="1">
              <a:buClr>
                <a:srgbClr val="0099CC"/>
              </a:buClr>
              <a:defRPr/>
            </a:pPr>
            <a:r>
              <a:rPr lang="en-US" sz="2300" kern="0" dirty="0">
                <a:solidFill>
                  <a:srgbClr val="000000"/>
                </a:solidFill>
              </a:rPr>
              <a:t>On Days 1 and 28, blood samples were collected at </a:t>
            </a:r>
            <a:r>
              <a:rPr lang="en-US" sz="2300" kern="0" dirty="0" err="1">
                <a:solidFill>
                  <a:srgbClr val="000000"/>
                </a:solidFill>
              </a:rPr>
              <a:t>predose</a:t>
            </a:r>
            <a:r>
              <a:rPr lang="en-US" sz="2300" kern="0" dirty="0">
                <a:solidFill>
                  <a:srgbClr val="000000"/>
                </a:solidFill>
              </a:rPr>
              <a:t> and at 0.5, 1, 2, 3, 4, 5, 6 and 8 hours </a:t>
            </a:r>
            <a:r>
              <a:rPr lang="en-US" sz="2300" kern="0" dirty="0" err="1">
                <a:solidFill>
                  <a:srgbClr val="000000"/>
                </a:solidFill>
              </a:rPr>
              <a:t>postdose</a:t>
            </a:r>
            <a:r>
              <a:rPr lang="en-US" sz="2300" kern="0" dirty="0">
                <a:solidFill>
                  <a:srgbClr val="000000"/>
                </a:solidFill>
              </a:rPr>
              <a:t> </a:t>
            </a:r>
          </a:p>
          <a:p>
            <a:pPr lvl="1">
              <a:buClr>
                <a:srgbClr val="0099CC"/>
              </a:buClr>
              <a:defRPr/>
            </a:pPr>
            <a:r>
              <a:rPr lang="en-US" sz="2300" kern="0" dirty="0">
                <a:solidFill>
                  <a:srgbClr val="000000"/>
                </a:solidFill>
                <a:cs typeface="Arial" panose="020B0604020202020204" pitchFamily="34" charset="0"/>
              </a:rPr>
              <a:t>On Days 3, 7, 14 and 21, blood samples were collected at </a:t>
            </a:r>
            <a:r>
              <a:rPr lang="en-US" sz="2300" kern="0" dirty="0" err="1">
                <a:solidFill>
                  <a:srgbClr val="000000"/>
                </a:solidFill>
                <a:cs typeface="Arial" panose="020B0604020202020204" pitchFamily="34" charset="0"/>
              </a:rPr>
              <a:t>predose</a:t>
            </a:r>
            <a:r>
              <a:rPr lang="en-US" sz="2300" kern="0" dirty="0">
                <a:solidFill>
                  <a:srgbClr val="000000"/>
                </a:solidFill>
                <a:cs typeface="Arial" panose="020B0604020202020204" pitchFamily="34" charset="0"/>
              </a:rPr>
              <a:t>, 1-3 </a:t>
            </a:r>
            <a:r>
              <a:rPr lang="en-US" sz="2300" kern="0" dirty="0" err="1">
                <a:solidFill>
                  <a:srgbClr val="000000"/>
                </a:solidFill>
                <a:cs typeface="Arial" panose="020B0604020202020204" pitchFamily="34" charset="0"/>
              </a:rPr>
              <a:t>hrs</a:t>
            </a:r>
            <a:r>
              <a:rPr lang="en-US" sz="2300" kern="0" dirty="0">
                <a:solidFill>
                  <a:srgbClr val="000000"/>
                </a:solidFill>
                <a:cs typeface="Arial" panose="020B0604020202020204" pitchFamily="34" charset="0"/>
              </a:rPr>
              <a:t> </a:t>
            </a:r>
            <a:r>
              <a:rPr lang="en-US" sz="2300" kern="0" dirty="0" err="1">
                <a:solidFill>
                  <a:srgbClr val="000000"/>
                </a:solidFill>
                <a:cs typeface="Arial" panose="020B0604020202020204" pitchFamily="34" charset="0"/>
              </a:rPr>
              <a:t>postdose</a:t>
            </a:r>
            <a:r>
              <a:rPr lang="en-US" sz="2300" kern="0" dirty="0">
                <a:solidFill>
                  <a:srgbClr val="000000"/>
                </a:solidFill>
                <a:cs typeface="Arial" panose="020B0604020202020204" pitchFamily="34" charset="0"/>
              </a:rPr>
              <a:t> and at least 1 </a:t>
            </a:r>
            <a:r>
              <a:rPr lang="en-US" sz="2300" kern="0" dirty="0" err="1">
                <a:solidFill>
                  <a:srgbClr val="000000"/>
                </a:solidFill>
                <a:cs typeface="Arial" panose="020B0604020202020204" pitchFamily="34" charset="0"/>
              </a:rPr>
              <a:t>hr</a:t>
            </a:r>
            <a:r>
              <a:rPr lang="en-US" sz="2300" kern="0" dirty="0">
                <a:solidFill>
                  <a:srgbClr val="000000"/>
                </a:solidFill>
                <a:cs typeface="Arial" panose="020B0604020202020204" pitchFamily="34" charset="0"/>
              </a:rPr>
              <a:t> after the first </a:t>
            </a:r>
            <a:r>
              <a:rPr lang="en-US" sz="2300" kern="0" dirty="0" err="1">
                <a:solidFill>
                  <a:srgbClr val="000000"/>
                </a:solidFill>
                <a:cs typeface="Arial" panose="020B0604020202020204" pitchFamily="34" charset="0"/>
              </a:rPr>
              <a:t>postdose</a:t>
            </a:r>
            <a:r>
              <a:rPr lang="en-US" sz="2300" kern="0" dirty="0">
                <a:solidFill>
                  <a:srgbClr val="000000"/>
                </a:solidFill>
                <a:cs typeface="Arial" panose="020B0604020202020204" pitchFamily="34" charset="0"/>
              </a:rPr>
              <a:t> sample and prior to next dose</a:t>
            </a:r>
          </a:p>
          <a:p>
            <a:pPr lvl="1">
              <a:buClr>
                <a:srgbClr val="0099CC"/>
              </a:buClr>
              <a:defRPr/>
            </a:pPr>
            <a:r>
              <a:rPr lang="en-US" sz="2300" kern="0" dirty="0">
                <a:solidFill>
                  <a:srgbClr val="000000"/>
                </a:solidFill>
                <a:cs typeface="Arial" panose="020B0604020202020204" pitchFamily="34" charset="0"/>
              </a:rPr>
              <a:t>Concentrations of EDP-514 and its metabolites were measured using a validated method </a:t>
            </a:r>
          </a:p>
          <a:p>
            <a:pPr lvl="1">
              <a:buClr>
                <a:srgbClr val="0099CC"/>
              </a:buClr>
              <a:defRPr/>
            </a:pPr>
            <a:r>
              <a:rPr lang="en-US" sz="2300" kern="0" dirty="0">
                <a:solidFill>
                  <a:srgbClr val="000000"/>
                </a:solidFill>
                <a:cs typeface="Arial" panose="020B0604020202020204" pitchFamily="34" charset="0"/>
              </a:rPr>
              <a:t>PK parameters were determined using non-compartmental methods in Phoenix </a:t>
            </a:r>
            <a:r>
              <a:rPr lang="en-US" sz="2300" kern="0" dirty="0" err="1">
                <a:solidFill>
                  <a:srgbClr val="000000"/>
                </a:solidFill>
                <a:cs typeface="Arial" panose="020B0604020202020204" pitchFamily="34" charset="0"/>
              </a:rPr>
              <a:t>WinNonlin</a:t>
            </a:r>
            <a:r>
              <a:rPr lang="en-US" sz="2300" kern="0" dirty="0">
                <a:solidFill>
                  <a:srgbClr val="000000"/>
                </a:solidFill>
                <a:cs typeface="Arial" panose="020B0604020202020204" pitchFamily="34" charset="0"/>
              </a:rPr>
              <a:t> </a:t>
            </a:r>
            <a:r>
              <a:rPr lang="en-US" sz="2300" kern="0" dirty="0">
                <a:solidFill>
                  <a:srgbClr val="000000"/>
                </a:solidFill>
              </a:rPr>
              <a:t>(Pharsight Corporation)</a:t>
            </a:r>
          </a:p>
          <a:p>
            <a:pPr>
              <a:buClr>
                <a:srgbClr val="0099CC"/>
              </a:buClr>
              <a:defRPr/>
            </a:pPr>
            <a:r>
              <a:rPr lang="en-US" sz="2300" kern="0" dirty="0">
                <a:solidFill>
                  <a:srgbClr val="000000"/>
                </a:solidFill>
              </a:rPr>
              <a:t>Antiviral activity assessments</a:t>
            </a:r>
            <a:endParaRPr lang="en-US" sz="2300" strike="sngStrike" kern="0" dirty="0">
              <a:solidFill>
                <a:srgbClr val="000000"/>
              </a:solidFill>
            </a:endParaRPr>
          </a:p>
          <a:p>
            <a:pPr lvl="1">
              <a:buClr>
                <a:srgbClr val="0099CC"/>
              </a:buClr>
              <a:defRPr/>
            </a:pPr>
            <a:r>
              <a:rPr lang="en-US" sz="2300" kern="0" dirty="0">
                <a:solidFill>
                  <a:srgbClr val="000000"/>
                </a:solidFill>
              </a:rPr>
              <a:t>HBV DNA levels</a:t>
            </a:r>
          </a:p>
          <a:p>
            <a:pPr lvl="1">
              <a:buClr>
                <a:srgbClr val="0099CC"/>
              </a:buClr>
              <a:defRPr/>
            </a:pPr>
            <a:r>
              <a:rPr lang="en-US" sz="2300" kern="0" dirty="0">
                <a:solidFill>
                  <a:srgbClr val="000000"/>
                </a:solidFill>
              </a:rPr>
              <a:t>Incidences of virologic failure defined as HBV DNA level ≥LLOQ and which is confirmed to be ≥LLOQ on repeat testing</a:t>
            </a:r>
            <a:endParaRPr lang="en-US" sz="2300" kern="0" dirty="0">
              <a:solidFill>
                <a:srgbClr val="000000"/>
              </a:solidFill>
              <a:cs typeface="Arial" panose="020B0604020202020204" pitchFamily="34" charset="0"/>
            </a:endParaRPr>
          </a:p>
        </p:txBody>
      </p:sp>
      <p:sp>
        <p:nvSpPr>
          <p:cNvPr id="4112" name="AutoShape 47">
            <a:extLst>
              <a:ext uri="{FF2B5EF4-FFF2-40B4-BE49-F238E27FC236}">
                <a16:creationId xmlns:a16="http://schemas.microsoft.com/office/drawing/2014/main" id="{ED985B13-A39B-4A09-BA37-488C8C2252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411200" y="5100638"/>
            <a:ext cx="11641591" cy="927100"/>
          </a:xfrm>
          <a:prstGeom prst="roundRect">
            <a:avLst>
              <a:gd name="adj" fmla="val 16667"/>
            </a:avLst>
          </a:prstGeom>
          <a:solidFill>
            <a:srgbClr val="0099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68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168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168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168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168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8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8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8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8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n-US" sz="4800" b="1" dirty="0">
                <a:solidFill>
                  <a:schemeClr val="bg1"/>
                </a:solidFill>
                <a:cs typeface="Arial" panose="020B0604020202020204" pitchFamily="34" charset="0"/>
              </a:rPr>
              <a:t>Subject Disposition and Demographics</a:t>
            </a:r>
          </a:p>
        </p:txBody>
      </p:sp>
      <p:sp>
        <p:nvSpPr>
          <p:cNvPr id="4212" name="AutoShape 57">
            <a:extLst>
              <a:ext uri="{FF2B5EF4-FFF2-40B4-BE49-F238E27FC236}">
                <a16:creationId xmlns:a16="http://schemas.microsoft.com/office/drawing/2014/main" id="{61264A0D-C393-4AE4-AEFD-A74A3F73AF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379275" y="19082823"/>
            <a:ext cx="12536488" cy="1005840"/>
          </a:xfrm>
          <a:prstGeom prst="roundRect">
            <a:avLst>
              <a:gd name="adj" fmla="val 16667"/>
            </a:avLst>
          </a:prstGeom>
          <a:solidFill>
            <a:srgbClr val="00559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68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168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168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168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168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8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8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8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8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n-US" sz="5400" b="1" dirty="0">
                <a:solidFill>
                  <a:schemeClr val="bg1"/>
                </a:solidFill>
              </a:rPr>
              <a:t>CONCLUSIONS</a:t>
            </a:r>
            <a:endParaRPr lang="en-US" altLang="en-US" sz="5400" dirty="0">
              <a:solidFill>
                <a:srgbClr val="172B60"/>
              </a:solidFill>
            </a:endParaRPr>
          </a:p>
        </p:txBody>
      </p:sp>
      <p:sp>
        <p:nvSpPr>
          <p:cNvPr id="4213" name="AutoShape 57">
            <a:extLst>
              <a:ext uri="{FF2B5EF4-FFF2-40B4-BE49-F238E27FC236}">
                <a16:creationId xmlns:a16="http://schemas.microsoft.com/office/drawing/2014/main" id="{B25386A8-EA75-4DB6-AF89-DBE3C0A3DB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379275" y="26833165"/>
            <a:ext cx="12552363" cy="1005840"/>
          </a:xfrm>
          <a:prstGeom prst="roundRect">
            <a:avLst>
              <a:gd name="adj" fmla="val 16667"/>
            </a:avLst>
          </a:prstGeom>
          <a:solidFill>
            <a:srgbClr val="00559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68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168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168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168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168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8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8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8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8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n-US" sz="5400" b="1" dirty="0">
                <a:solidFill>
                  <a:schemeClr val="bg1"/>
                </a:solidFill>
              </a:rPr>
              <a:t>ACKNOWLEDGEMENT</a:t>
            </a:r>
            <a:endParaRPr lang="en-US" altLang="en-US" sz="5400" dirty="0">
              <a:solidFill>
                <a:srgbClr val="172B60"/>
              </a:solidFill>
            </a:endParaRPr>
          </a:p>
        </p:txBody>
      </p:sp>
      <p:sp>
        <p:nvSpPr>
          <p:cNvPr id="4214" name="AutoShape 57">
            <a:extLst>
              <a:ext uri="{FF2B5EF4-FFF2-40B4-BE49-F238E27FC236}">
                <a16:creationId xmlns:a16="http://schemas.microsoft.com/office/drawing/2014/main" id="{9F62A1D3-85A2-4A72-979A-8504EE5DC8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363400" y="29185506"/>
            <a:ext cx="12525375" cy="1005840"/>
          </a:xfrm>
          <a:prstGeom prst="roundRect">
            <a:avLst>
              <a:gd name="adj" fmla="val 16667"/>
            </a:avLst>
          </a:prstGeom>
          <a:solidFill>
            <a:srgbClr val="00559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68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168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168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168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168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8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8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8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8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n-US" sz="5400" b="1" dirty="0">
                <a:solidFill>
                  <a:schemeClr val="bg1"/>
                </a:solidFill>
              </a:rPr>
              <a:t>DISCLOSURES</a:t>
            </a:r>
            <a:endParaRPr lang="en-US" altLang="en-US" sz="5400" dirty="0">
              <a:solidFill>
                <a:srgbClr val="172B60"/>
              </a:solidFill>
            </a:endParaRPr>
          </a:p>
        </p:txBody>
      </p:sp>
      <p:sp>
        <p:nvSpPr>
          <p:cNvPr id="4215" name="AutoShape 57">
            <a:extLst>
              <a:ext uri="{FF2B5EF4-FFF2-40B4-BE49-F238E27FC236}">
                <a16:creationId xmlns:a16="http://schemas.microsoft.com/office/drawing/2014/main" id="{D04D9F58-50C2-4FA6-BE10-A4C31FB976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363400" y="23735006"/>
            <a:ext cx="12525375" cy="1005840"/>
          </a:xfrm>
          <a:prstGeom prst="roundRect">
            <a:avLst>
              <a:gd name="adj" fmla="val 16667"/>
            </a:avLst>
          </a:prstGeom>
          <a:solidFill>
            <a:srgbClr val="00559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68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168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168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168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168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8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8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8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8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n-US" sz="5400" b="1" dirty="0">
                <a:solidFill>
                  <a:schemeClr val="bg1"/>
                </a:solidFill>
              </a:rPr>
              <a:t>REFERENCES</a:t>
            </a:r>
            <a:endParaRPr lang="en-US" altLang="en-US" sz="5400" dirty="0">
              <a:solidFill>
                <a:srgbClr val="172B60"/>
              </a:solidFill>
            </a:endParaRPr>
          </a:p>
        </p:txBody>
      </p:sp>
      <p:sp>
        <p:nvSpPr>
          <p:cNvPr id="4474" name="Rectangle 25">
            <a:extLst>
              <a:ext uri="{FF2B5EF4-FFF2-40B4-BE49-F238E27FC236}">
                <a16:creationId xmlns:a16="http://schemas.microsoft.com/office/drawing/2014/main" id="{756613D2-CE1F-4C13-9D50-F8263F34FE2E}"/>
              </a:ext>
            </a:extLst>
          </p:cNvPr>
          <p:cNvSpPr>
            <a:spLocks noChangeArrowheads="1"/>
          </p:cNvSpPr>
          <p:nvPr/>
        </p:nvSpPr>
        <p:spPr bwMode="auto">
          <a:xfrm rot="10800000" flipV="1">
            <a:off x="37379275" y="24757718"/>
            <a:ext cx="12509500" cy="20928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 sz="168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>
              <a:defRPr sz="168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>
              <a:defRPr sz="168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>
              <a:defRPr sz="168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>
              <a:defRPr sz="168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3362325" indent="-1076325" eaLnBrk="0" fontAlgn="base" hangingPunct="0">
              <a:spcBef>
                <a:spcPct val="0"/>
              </a:spcBef>
              <a:spcAft>
                <a:spcPct val="0"/>
              </a:spcAft>
              <a:defRPr sz="168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3819525" indent="-1076325" eaLnBrk="0" fontAlgn="base" hangingPunct="0">
              <a:spcBef>
                <a:spcPct val="0"/>
              </a:spcBef>
              <a:spcAft>
                <a:spcPct val="0"/>
              </a:spcAft>
              <a:defRPr sz="168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4276725" indent="-1076325" eaLnBrk="0" fontAlgn="base" hangingPunct="0">
              <a:spcBef>
                <a:spcPct val="0"/>
              </a:spcBef>
              <a:spcAft>
                <a:spcPct val="0"/>
              </a:spcAft>
              <a:defRPr sz="168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4733925" indent="-1076325" eaLnBrk="0" fontAlgn="base" hangingPunct="0">
              <a:spcBef>
                <a:spcPct val="0"/>
              </a:spcBef>
              <a:spcAft>
                <a:spcPct val="0"/>
              </a:spcAft>
              <a:defRPr sz="168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Aft>
                <a:spcPts val="1200"/>
              </a:spcAft>
              <a:buClr>
                <a:srgbClr val="0099CC"/>
              </a:buClr>
              <a:buFont typeface="Arial" panose="020B0604020202020204" pitchFamily="34" charset="0"/>
              <a:buChar char="•"/>
            </a:pPr>
            <a:r>
              <a:rPr lang="en-US" altLang="en-US" sz="2400" dirty="0"/>
              <a:t>EDP-514, a novel HBV core inhibitor with potent antiviral activity both </a:t>
            </a:r>
            <a:r>
              <a:rPr lang="en-US" altLang="en-US" sz="2400" i="1" dirty="0"/>
              <a:t>in vitro </a:t>
            </a:r>
            <a:r>
              <a:rPr lang="en-US" altLang="en-US" sz="2400" dirty="0"/>
              <a:t>and </a:t>
            </a:r>
            <a:r>
              <a:rPr lang="en-US" altLang="en-US" sz="2400" i="1" dirty="0"/>
              <a:t>in vivo</a:t>
            </a:r>
            <a:r>
              <a:rPr lang="en-US" altLang="en-US" sz="2400" dirty="0"/>
              <a:t>. M Vaine, et al. J Hepatology, VOLUME 70, ISSUE 1, SUPPLEMENT, E474-E475</a:t>
            </a:r>
          </a:p>
          <a:p>
            <a:pPr>
              <a:buClr>
                <a:srgbClr val="0099CC"/>
              </a:buClr>
              <a:buFont typeface="Arial" panose="020B0604020202020204" pitchFamily="34" charset="0"/>
              <a:buChar char="•"/>
            </a:pPr>
            <a:r>
              <a:rPr lang="en-US" altLang="en-US" sz="2400" dirty="0"/>
              <a:t>EDP-514, a novel </a:t>
            </a:r>
            <a:r>
              <a:rPr lang="en-US" altLang="en-US" sz="2400" dirty="0" err="1"/>
              <a:t>pangenotypic</a:t>
            </a:r>
            <a:r>
              <a:rPr lang="en-US" altLang="en-US" sz="2400" dirty="0"/>
              <a:t> class II hepatitis B virus core inhibitor: preliminary results of a phase 1 study in healthy adult subjects. K Larson, et al. J Hepatology, VOLUME 73, SUPPLEMENT 1, S871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802BDD17-4B6A-4E97-84D6-2384F0B11FE9}"/>
              </a:ext>
            </a:extLst>
          </p:cNvPr>
          <p:cNvSpPr/>
          <p:nvPr/>
        </p:nvSpPr>
        <p:spPr>
          <a:xfrm>
            <a:off x="37363400" y="27835990"/>
            <a:ext cx="12568238" cy="1354217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 eaLnBrk="1" hangingPunct="1">
              <a:spcBef>
                <a:spcPts val="0"/>
              </a:spcBef>
              <a:spcAft>
                <a:spcPts val="1200"/>
              </a:spcAft>
              <a:buClr>
                <a:srgbClr val="0099CC"/>
              </a:buClr>
              <a:buSzPct val="120000"/>
              <a:buFont typeface="Arial" panose="020B0604020202020204" pitchFamily="34" charset="0"/>
              <a:buChar char="•"/>
              <a:defRPr/>
            </a:pPr>
            <a:r>
              <a:rPr lang="en-US" sz="2400" kern="0" dirty="0">
                <a:solidFill>
                  <a:schemeClr val="tx1"/>
                </a:solidFill>
                <a:cs typeface="Arial" panose="020B0604020202020204" pitchFamily="34" charset="0"/>
              </a:rPr>
              <a:t>Special thanks to Yan Zhang (Enanta) for assistance with QC</a:t>
            </a:r>
          </a:p>
          <a:p>
            <a:pPr marL="342900" indent="-342900" eaLnBrk="1" hangingPunct="1">
              <a:spcBef>
                <a:spcPts val="0"/>
              </a:spcBef>
              <a:spcAft>
                <a:spcPts val="1200"/>
              </a:spcAft>
              <a:buClr>
                <a:srgbClr val="0099CC"/>
              </a:buClr>
              <a:buSzPct val="120000"/>
              <a:buFont typeface="Arial" panose="020B0604020202020204" pitchFamily="34" charset="0"/>
              <a:buChar char="•"/>
              <a:defRPr/>
            </a:pPr>
            <a:r>
              <a:rPr lang="en-US" sz="2400" kern="0" dirty="0">
                <a:solidFill>
                  <a:schemeClr val="tx1"/>
                </a:solidFill>
                <a:cs typeface="Arial" panose="020B0604020202020204" pitchFamily="34" charset="0"/>
              </a:rPr>
              <a:t>We extend our thanks to the subjects who participated in this study and the PRA team for their involvement in the study</a:t>
            </a:r>
          </a:p>
        </p:txBody>
      </p:sp>
      <p:sp>
        <p:nvSpPr>
          <p:cNvPr id="205" name="Rectangle 204">
            <a:extLst>
              <a:ext uri="{FF2B5EF4-FFF2-40B4-BE49-F238E27FC236}">
                <a16:creationId xmlns:a16="http://schemas.microsoft.com/office/drawing/2014/main" id="{B8F506E1-1247-4787-9D8F-BD61C80E10DA}"/>
              </a:ext>
            </a:extLst>
          </p:cNvPr>
          <p:cNvSpPr/>
          <p:nvPr/>
        </p:nvSpPr>
        <p:spPr>
          <a:xfrm>
            <a:off x="37363400" y="30220277"/>
            <a:ext cx="12552363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 eaLnBrk="1" hangingPunct="1">
              <a:spcBef>
                <a:spcPct val="50000"/>
              </a:spcBef>
              <a:spcAft>
                <a:spcPct val="10000"/>
              </a:spcAft>
              <a:buClr>
                <a:srgbClr val="0099CC"/>
              </a:buClr>
              <a:buSzPct val="120000"/>
              <a:buFont typeface="Arial" panose="020B0604020202020204" pitchFamily="34" charset="0"/>
              <a:buChar char="•"/>
              <a:defRPr/>
            </a:pPr>
            <a:r>
              <a:rPr lang="en-US" sz="2400" kern="0" dirty="0">
                <a:solidFill>
                  <a:srgbClr val="000000"/>
                </a:solidFill>
                <a:latin typeface="Arial"/>
              </a:rPr>
              <a:t>GDLR, AA, EL, ALC and NA are employees of Enanta Pharmaceuticals, Inc. and may be stockholders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05AF04F8-F48D-4814-96F2-5FBBF5491993}"/>
              </a:ext>
            </a:extLst>
          </p:cNvPr>
          <p:cNvGrpSpPr/>
          <p:nvPr/>
        </p:nvGrpSpPr>
        <p:grpSpPr>
          <a:xfrm>
            <a:off x="7754009" y="10984920"/>
            <a:ext cx="4482317" cy="4207158"/>
            <a:chOff x="7609622" y="10501174"/>
            <a:chExt cx="4482317" cy="4207158"/>
          </a:xfrm>
        </p:grpSpPr>
        <p:sp>
          <p:nvSpPr>
            <p:cNvPr id="4107" name="TextBox 1">
              <a:extLst>
                <a:ext uri="{FF2B5EF4-FFF2-40B4-BE49-F238E27FC236}">
                  <a16:creationId xmlns:a16="http://schemas.microsoft.com/office/drawing/2014/main" id="{FEA92E12-6592-412D-83DE-1BE17119529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flipH="1">
              <a:off x="8841893" y="10501174"/>
              <a:ext cx="1962454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/>
            <a:p>
              <a:r>
                <a:rPr lang="en-US" altLang="en-US" sz="2000" b="1" dirty="0"/>
                <a:t>Study Design</a:t>
              </a:r>
            </a:p>
          </p:txBody>
        </p:sp>
        <p:sp>
          <p:nvSpPr>
            <p:cNvPr id="2" name="TextBox 1">
              <a:extLst>
                <a:ext uri="{FF2B5EF4-FFF2-40B4-BE49-F238E27FC236}">
                  <a16:creationId xmlns:a16="http://schemas.microsoft.com/office/drawing/2014/main" id="{3A69883D-2882-4647-B99C-1E3D9C972D13}"/>
                </a:ext>
              </a:extLst>
            </p:cNvPr>
            <p:cNvSpPr txBox="1"/>
            <p:nvPr/>
          </p:nvSpPr>
          <p:spPr>
            <a:xfrm>
              <a:off x="7609622" y="10865961"/>
              <a:ext cx="4482317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/>
                <a:t>NUC-suppressed CHB Patients</a:t>
              </a:r>
            </a:p>
          </p:txBody>
        </p: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88E5179B-798F-4DAF-8D85-9459DB45C230}"/>
                </a:ext>
              </a:extLst>
            </p:cNvPr>
            <p:cNvSpPr txBox="1"/>
            <p:nvPr/>
          </p:nvSpPr>
          <p:spPr>
            <a:xfrm>
              <a:off x="7933188" y="11473515"/>
              <a:ext cx="3654425" cy="646331"/>
            </a:xfrm>
            <a:prstGeom prst="rect">
              <a:avLst/>
            </a:prstGeom>
            <a:solidFill>
              <a:srgbClr val="9BD9FF"/>
            </a:solidFill>
            <a:ln w="38100">
              <a:solidFill>
                <a:srgbClr val="005593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800"/>
                <a:t>MAD</a:t>
              </a:r>
            </a:p>
            <a:p>
              <a:pPr algn="ctr"/>
              <a:r>
                <a:rPr lang="en-US" sz="1800"/>
                <a:t>28 days</a:t>
              </a:r>
            </a:p>
          </p:txBody>
        </p:sp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FD0AE352-CDEF-4757-B615-201E2D614E1E}"/>
                </a:ext>
              </a:extLst>
            </p:cNvPr>
            <p:cNvSpPr txBox="1"/>
            <p:nvPr/>
          </p:nvSpPr>
          <p:spPr>
            <a:xfrm>
              <a:off x="7933188" y="12303710"/>
              <a:ext cx="3654425" cy="646331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rgbClr val="005593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800"/>
                <a:t>EDP-514+NUC vs.</a:t>
              </a:r>
            </a:p>
            <a:p>
              <a:pPr algn="ctr"/>
              <a:r>
                <a:rPr lang="en-US" sz="1800"/>
                <a:t>PBO+NUC</a:t>
              </a:r>
            </a:p>
          </p:txBody>
        </p:sp>
        <p:sp>
          <p:nvSpPr>
            <p:cNvPr id="50" name="TextBox 49">
              <a:extLst>
                <a:ext uri="{FF2B5EF4-FFF2-40B4-BE49-F238E27FC236}">
                  <a16:creationId xmlns:a16="http://schemas.microsoft.com/office/drawing/2014/main" id="{B9DECDBB-8DC6-4773-B963-B9207F2792D5}"/>
                </a:ext>
              </a:extLst>
            </p:cNvPr>
            <p:cNvSpPr txBox="1"/>
            <p:nvPr/>
          </p:nvSpPr>
          <p:spPr>
            <a:xfrm>
              <a:off x="8512175" y="13171710"/>
              <a:ext cx="2511543" cy="369332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800"/>
                <a:t>Dose 200 mg</a:t>
              </a:r>
            </a:p>
          </p:txBody>
        </p:sp>
        <p:sp>
          <p:nvSpPr>
            <p:cNvPr id="53" name="TextBox 52">
              <a:extLst>
                <a:ext uri="{FF2B5EF4-FFF2-40B4-BE49-F238E27FC236}">
                  <a16:creationId xmlns:a16="http://schemas.microsoft.com/office/drawing/2014/main" id="{92B73A53-7A00-438F-AF16-675B6BF449FB}"/>
                </a:ext>
              </a:extLst>
            </p:cNvPr>
            <p:cNvSpPr txBox="1"/>
            <p:nvPr/>
          </p:nvSpPr>
          <p:spPr>
            <a:xfrm>
              <a:off x="8512175" y="13755355"/>
              <a:ext cx="2511543" cy="369332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800"/>
                <a:t>Dose 400 mg</a:t>
              </a:r>
            </a:p>
          </p:txBody>
        </p:sp>
        <p:sp>
          <p:nvSpPr>
            <p:cNvPr id="54" name="TextBox 53">
              <a:extLst>
                <a:ext uri="{FF2B5EF4-FFF2-40B4-BE49-F238E27FC236}">
                  <a16:creationId xmlns:a16="http://schemas.microsoft.com/office/drawing/2014/main" id="{1FF673D5-EA91-4D4E-AEA7-E57F12845FFB}"/>
                </a:ext>
              </a:extLst>
            </p:cNvPr>
            <p:cNvSpPr txBox="1"/>
            <p:nvPr/>
          </p:nvSpPr>
          <p:spPr>
            <a:xfrm>
              <a:off x="8512175" y="14339000"/>
              <a:ext cx="2511543" cy="369332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800"/>
                <a:t>Dose 800 mg</a:t>
              </a:r>
            </a:p>
          </p:txBody>
        </p:sp>
        <p:cxnSp>
          <p:nvCxnSpPr>
            <p:cNvPr id="6" name="Straight Arrow Connector 5">
              <a:extLst>
                <a:ext uri="{FF2B5EF4-FFF2-40B4-BE49-F238E27FC236}">
                  <a16:creationId xmlns:a16="http://schemas.microsoft.com/office/drawing/2014/main" id="{19C6E288-46E8-4F48-A3F7-61608672C3E1}"/>
                </a:ext>
              </a:extLst>
            </p:cNvPr>
            <p:cNvCxnSpPr>
              <a:stCxn id="50" idx="2"/>
              <a:endCxn id="53" idx="0"/>
            </p:cNvCxnSpPr>
            <p:nvPr/>
          </p:nvCxnSpPr>
          <p:spPr bwMode="auto">
            <a:xfrm>
              <a:off x="9767947" y="13541042"/>
              <a:ext cx="0" cy="214313"/>
            </a:xfrm>
            <a:prstGeom prst="straightConnector1">
              <a:avLst/>
            </a:prstGeom>
            <a:ln w="76200">
              <a:headEnd type="none" w="med" len="med"/>
              <a:tailEnd type="triangle" w="sm" len="sm"/>
            </a:ln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57" name="Straight Arrow Connector 56">
              <a:extLst>
                <a:ext uri="{FF2B5EF4-FFF2-40B4-BE49-F238E27FC236}">
                  <a16:creationId xmlns:a16="http://schemas.microsoft.com/office/drawing/2014/main" id="{30DD9EE3-080A-4A11-B2AA-C2B619A29C23}"/>
                </a:ext>
              </a:extLst>
            </p:cNvPr>
            <p:cNvCxnSpPr>
              <a:cxnSpLocks/>
              <a:stCxn id="53" idx="2"/>
              <a:endCxn id="54" idx="0"/>
            </p:cNvCxnSpPr>
            <p:nvPr/>
          </p:nvCxnSpPr>
          <p:spPr bwMode="auto">
            <a:xfrm>
              <a:off x="9767947" y="14124687"/>
              <a:ext cx="0" cy="214313"/>
            </a:xfrm>
            <a:prstGeom prst="straightConnector1">
              <a:avLst/>
            </a:prstGeom>
            <a:ln w="76200">
              <a:headEnd type="none" w="med" len="med"/>
              <a:tailEnd type="triangle" w="sm" len="sm"/>
            </a:ln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</p:grpSp>
      <p:sp>
        <p:nvSpPr>
          <p:cNvPr id="13" name="TextBox 12">
            <a:extLst>
              <a:ext uri="{FF2B5EF4-FFF2-40B4-BE49-F238E27FC236}">
                <a16:creationId xmlns:a16="http://schemas.microsoft.com/office/drawing/2014/main" id="{EA6B7CE1-66A0-422F-ABA2-0333D3B944D2}"/>
              </a:ext>
            </a:extLst>
          </p:cNvPr>
          <p:cNvSpPr txBox="1"/>
          <p:nvPr/>
        </p:nvSpPr>
        <p:spPr>
          <a:xfrm>
            <a:off x="769937" y="18967337"/>
            <a:ext cx="12306138" cy="52937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spcAft>
                <a:spcPts val="1200"/>
              </a:spcAft>
              <a:buFont typeface="Arial" panose="020B0604020202020204" pitchFamily="34" charset="0"/>
              <a:buNone/>
              <a:defRPr/>
            </a:pPr>
            <a:r>
              <a:rPr lang="en-US" sz="2400" b="1" kern="0" dirty="0">
                <a:solidFill>
                  <a:srgbClr val="000000"/>
                </a:solidFill>
              </a:rPr>
              <a:t>Key Inclusion/Exclusion Criteria </a:t>
            </a:r>
          </a:p>
          <a:p>
            <a:pPr marL="342900" indent="-342900">
              <a:buClr>
                <a:srgbClr val="0099CC"/>
              </a:buClr>
              <a:buFont typeface="Arial" panose="020B0604020202020204" pitchFamily="34" charset="0"/>
              <a:buChar char="•"/>
              <a:defRPr/>
            </a:pPr>
            <a:r>
              <a:rPr lang="en-US" sz="2300" kern="0" dirty="0">
                <a:solidFill>
                  <a:srgbClr val="000000"/>
                </a:solidFill>
              </a:rPr>
              <a:t>Inclusion Criteria: </a:t>
            </a:r>
          </a:p>
          <a:p>
            <a:pPr marL="800100" lvl="1" indent="-342900">
              <a:buClr>
                <a:srgbClr val="0099CC"/>
              </a:buClr>
              <a:buFont typeface="Arial" panose="020B0604020202020204" pitchFamily="34" charset="0"/>
              <a:buChar char="-"/>
              <a:defRPr/>
            </a:pPr>
            <a:r>
              <a:rPr lang="en-US" sz="2300" kern="0" dirty="0">
                <a:solidFill>
                  <a:srgbClr val="000000"/>
                </a:solidFill>
              </a:rPr>
              <a:t>Male and female subjects of any ethnic origin between the ages of 18 and 70 years</a:t>
            </a:r>
          </a:p>
          <a:p>
            <a:pPr marL="800100" lvl="1" indent="-342900">
              <a:buClr>
                <a:srgbClr val="0099CC"/>
              </a:buClr>
              <a:buFont typeface="Arial" panose="020B0604020202020204" pitchFamily="34" charset="0"/>
              <a:buChar char="-"/>
              <a:defRPr/>
            </a:pPr>
            <a:r>
              <a:rPr lang="en-US" sz="2300" kern="0" dirty="0">
                <a:solidFill>
                  <a:srgbClr val="000000"/>
                </a:solidFill>
              </a:rPr>
              <a:t>CHB subjects must have HBsAg detectable at screening and in most recent test at least 6 months prior</a:t>
            </a:r>
          </a:p>
          <a:p>
            <a:pPr marL="800100" lvl="1" indent="-342900">
              <a:buClr>
                <a:srgbClr val="0099CC"/>
              </a:buClr>
              <a:buFont typeface="Arial" panose="020B0604020202020204" pitchFamily="34" charset="0"/>
              <a:buChar char="-"/>
              <a:defRPr/>
            </a:pPr>
            <a:r>
              <a:rPr lang="en-US" sz="2300" kern="0" dirty="0">
                <a:solidFill>
                  <a:srgbClr val="000000"/>
                </a:solidFill>
              </a:rPr>
              <a:t>Screening HBV DNA &lt; LLOQ and no HBV DNA </a:t>
            </a:r>
            <a:r>
              <a:rPr lang="en-US" sz="2300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≥ LLOQ over previous 12 months</a:t>
            </a:r>
          </a:p>
          <a:p>
            <a:pPr marL="800100" lvl="1" indent="-342900">
              <a:spcAft>
                <a:spcPts val="600"/>
              </a:spcAft>
              <a:buClr>
                <a:srgbClr val="0099CC"/>
              </a:buClr>
              <a:buFont typeface="Arial" panose="020B0604020202020204" pitchFamily="34" charset="0"/>
              <a:buChar char="-"/>
              <a:defRPr/>
            </a:pPr>
            <a:r>
              <a:rPr lang="en-US" sz="2300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 change in HBV NUC treatment regimen for 12 months prior to screening</a:t>
            </a:r>
            <a:endParaRPr lang="en-US" sz="2300" kern="0" dirty="0">
              <a:solidFill>
                <a:srgbClr val="000000"/>
              </a:solidFill>
            </a:endParaRPr>
          </a:p>
          <a:p>
            <a:pPr marL="342900" indent="-342900">
              <a:buClr>
                <a:srgbClr val="0099CC"/>
              </a:buClr>
              <a:buFont typeface="Arial" panose="020B0604020202020204" pitchFamily="34" charset="0"/>
              <a:buChar char="•"/>
              <a:defRPr/>
            </a:pPr>
            <a:r>
              <a:rPr lang="en-US" sz="2300" kern="0" dirty="0">
                <a:solidFill>
                  <a:srgbClr val="000000"/>
                </a:solidFill>
              </a:rPr>
              <a:t>Exclusion Criteria:</a:t>
            </a:r>
          </a:p>
          <a:p>
            <a:pPr marL="800100" lvl="1" indent="-342900">
              <a:buClr>
                <a:srgbClr val="0099CC"/>
              </a:buClr>
              <a:buFont typeface="Arial" panose="020B0604020202020204" pitchFamily="34" charset="0"/>
              <a:buChar char="-"/>
              <a:defRPr/>
            </a:pPr>
            <a:r>
              <a:rPr lang="en-US" sz="2300" kern="0" dirty="0">
                <a:solidFill>
                  <a:srgbClr val="000000"/>
                </a:solidFill>
              </a:rPr>
              <a:t>Documented prior diagnosis of cirrhosis</a:t>
            </a:r>
          </a:p>
          <a:p>
            <a:pPr marL="800100" lvl="1" indent="-342900">
              <a:buClr>
                <a:srgbClr val="0099CC"/>
              </a:buClr>
              <a:buFont typeface="Arial" panose="020B0604020202020204" pitchFamily="34" charset="0"/>
              <a:buChar char="-"/>
              <a:defRPr/>
            </a:pPr>
            <a:r>
              <a:rPr lang="en-US" sz="2300" kern="0" dirty="0">
                <a:solidFill>
                  <a:srgbClr val="000000"/>
                </a:solidFill>
              </a:rPr>
              <a:t>Documented extensive bridging fibrosis or cirrhosis</a:t>
            </a:r>
          </a:p>
          <a:p>
            <a:pPr marL="800100" lvl="1" indent="-342900">
              <a:buClr>
                <a:srgbClr val="0099CC"/>
              </a:buClr>
              <a:buFont typeface="Arial" panose="020B0604020202020204" pitchFamily="34" charset="0"/>
              <a:buChar char="-"/>
              <a:defRPr/>
            </a:pPr>
            <a:r>
              <a:rPr lang="en-US" sz="2300" kern="0" dirty="0">
                <a:solidFill>
                  <a:srgbClr val="000000"/>
                </a:solidFill>
              </a:rPr>
              <a:t>Evidence of hepatocellular carcinoma by imaging or screening AFP </a:t>
            </a:r>
            <a:r>
              <a:rPr lang="en-US" sz="2300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≥ 50 ng/mL</a:t>
            </a:r>
            <a:endParaRPr lang="en-US" sz="2300" kern="0" dirty="0">
              <a:solidFill>
                <a:srgbClr val="000000"/>
              </a:solidFill>
            </a:endParaRPr>
          </a:p>
          <a:p>
            <a:pPr marL="800100" lvl="1" indent="-342900">
              <a:buClr>
                <a:srgbClr val="0099CC"/>
              </a:buClr>
              <a:buFont typeface="Arial" panose="020B0604020202020204" pitchFamily="34" charset="0"/>
              <a:buChar char="-"/>
              <a:defRPr/>
            </a:pPr>
            <a:r>
              <a:rPr lang="en-US" sz="2300" kern="0" dirty="0">
                <a:solidFill>
                  <a:srgbClr val="000000"/>
                </a:solidFill>
              </a:rPr>
              <a:t>Meeting defined safety laboratory parameters at screening</a:t>
            </a:r>
          </a:p>
          <a:p>
            <a:pPr marL="800100" lvl="1" indent="-342900">
              <a:buClr>
                <a:srgbClr val="0099CC"/>
              </a:buClr>
              <a:buFont typeface="Arial" panose="020B0604020202020204" pitchFamily="34" charset="0"/>
              <a:buChar char="-"/>
              <a:defRPr/>
            </a:pPr>
            <a:r>
              <a:rPr lang="en-US" sz="2300" kern="0" dirty="0">
                <a:solidFill>
                  <a:srgbClr val="000000"/>
                </a:solidFill>
              </a:rPr>
              <a:t>Coinfection with HIV, HAV, HCV, HDV, or HEV</a:t>
            </a:r>
          </a:p>
          <a:p>
            <a:pPr marL="800100" lvl="1" indent="-342900">
              <a:buClr>
                <a:srgbClr val="0099CC"/>
              </a:buClr>
              <a:buFont typeface="Arial" panose="020B0604020202020204" pitchFamily="34" charset="0"/>
              <a:buChar char="-"/>
              <a:defRPr/>
            </a:pPr>
            <a:r>
              <a:rPr lang="en-US" sz="2300" kern="0" dirty="0">
                <a:solidFill>
                  <a:srgbClr val="000000"/>
                </a:solidFill>
              </a:rPr>
              <a:t>Chronic liver disease of non-HBV etiology</a:t>
            </a:r>
            <a:endParaRPr lang="en-US" sz="2300" dirty="0"/>
          </a:p>
        </p:txBody>
      </p:sp>
      <p:sp>
        <p:nvSpPr>
          <p:cNvPr id="62" name="AutoShape 47">
            <a:extLst>
              <a:ext uri="{FF2B5EF4-FFF2-40B4-BE49-F238E27FC236}">
                <a16:creationId xmlns:a16="http://schemas.microsoft.com/office/drawing/2014/main" id="{5F840674-E348-4911-9B74-D43354B604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379276" y="3784601"/>
            <a:ext cx="12509500" cy="1123949"/>
          </a:xfrm>
          <a:prstGeom prst="roundRect">
            <a:avLst>
              <a:gd name="adj" fmla="val 16667"/>
            </a:avLst>
          </a:prstGeom>
          <a:solidFill>
            <a:srgbClr val="0099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68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168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168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168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168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8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8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8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8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n-US" sz="4800" b="1" dirty="0">
                <a:solidFill>
                  <a:schemeClr val="bg1"/>
                </a:solidFill>
                <a:cs typeface="Arial" panose="020B0604020202020204" pitchFamily="34" charset="0"/>
              </a:rPr>
              <a:t>Antiviral Activity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3A8DE67F-EA54-4C16-BDBD-05A47568518D}"/>
              </a:ext>
            </a:extLst>
          </p:cNvPr>
          <p:cNvSpPr/>
          <p:nvPr/>
        </p:nvSpPr>
        <p:spPr>
          <a:xfrm>
            <a:off x="13415254" y="6102964"/>
            <a:ext cx="11175075" cy="29854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eaLnBrk="1" hangingPunct="1">
              <a:spcBef>
                <a:spcPts val="0"/>
              </a:spcBef>
              <a:spcAft>
                <a:spcPts val="600"/>
              </a:spcAft>
              <a:buClr>
                <a:srgbClr val="0099CC"/>
              </a:buClr>
              <a:buSzPct val="120000"/>
              <a:buFont typeface="Arial" panose="020B0604020202020204" pitchFamily="34" charset="0"/>
              <a:buChar char="•"/>
              <a:defRPr/>
            </a:pPr>
            <a:r>
              <a:rPr lang="en-US" sz="2400" kern="0" dirty="0">
                <a:solidFill>
                  <a:srgbClr val="000000"/>
                </a:solidFill>
                <a:cs typeface="Arial" panose="020B0604020202020204" pitchFamily="34" charset="0"/>
              </a:rPr>
              <a:t>A total of 24 subjects were enrolled in the study</a:t>
            </a:r>
          </a:p>
          <a:p>
            <a:pPr marL="690630" lvl="1" indent="-342900" eaLnBrk="1" hangingPunct="1">
              <a:spcBef>
                <a:spcPts val="0"/>
              </a:spcBef>
              <a:spcAft>
                <a:spcPts val="600"/>
              </a:spcAft>
              <a:buClr>
                <a:srgbClr val="0099CC"/>
              </a:buClr>
              <a:buSzPct val="120000"/>
              <a:buFont typeface="Arial" panose="020B0604020202020204" pitchFamily="34" charset="0"/>
              <a:buChar char="-"/>
              <a:defRPr/>
            </a:pPr>
            <a:r>
              <a:rPr lang="en-US" sz="2400" kern="0" dirty="0">
                <a:solidFill>
                  <a:srgbClr val="000000"/>
                </a:solidFill>
                <a:latin typeface="Arial"/>
              </a:rPr>
              <a:t>One subject from the EDP-514 200 mg arm discontinued from the study due to an adverse event of upper abdominal pain</a:t>
            </a:r>
          </a:p>
          <a:p>
            <a:pPr marL="690630" lvl="1" indent="-342900" eaLnBrk="1" hangingPunct="1">
              <a:spcBef>
                <a:spcPts val="0"/>
              </a:spcBef>
              <a:spcAft>
                <a:spcPts val="600"/>
              </a:spcAft>
              <a:buClr>
                <a:srgbClr val="0099CC"/>
              </a:buClr>
              <a:buSzPct val="120000"/>
              <a:buFont typeface="Arial" panose="020B0604020202020204" pitchFamily="34" charset="0"/>
              <a:buChar char="-"/>
              <a:defRPr/>
            </a:pPr>
            <a:r>
              <a:rPr lang="en-US" sz="2400" kern="0" dirty="0">
                <a:solidFill>
                  <a:srgbClr val="000000"/>
                </a:solidFill>
                <a:latin typeface="Arial"/>
              </a:rPr>
              <a:t>Subjects were mostly male, Asian, </a:t>
            </a:r>
            <a:r>
              <a:rPr lang="en-US" sz="2400" kern="0" dirty="0" err="1">
                <a:solidFill>
                  <a:srgbClr val="000000"/>
                </a:solidFill>
                <a:latin typeface="Arial"/>
              </a:rPr>
              <a:t>HBeAg</a:t>
            </a:r>
            <a:r>
              <a:rPr lang="en-US" sz="2400" kern="0" dirty="0">
                <a:solidFill>
                  <a:srgbClr val="000000"/>
                </a:solidFill>
                <a:latin typeface="Arial"/>
              </a:rPr>
              <a:t>(-), with a mean age of 45 years, mean HBV DNA of 1.67 IU/mL, and mean HBV RNA of 1.13 log U/mL at baseline</a:t>
            </a:r>
          </a:p>
          <a:p>
            <a:pPr marL="342900" indent="-342900" eaLnBrk="1" hangingPunct="1">
              <a:spcBef>
                <a:spcPts val="0"/>
              </a:spcBef>
              <a:spcAft>
                <a:spcPts val="600"/>
              </a:spcAft>
              <a:buClr>
                <a:srgbClr val="0099CC"/>
              </a:buClr>
              <a:buSzPct val="120000"/>
              <a:buFont typeface="Arial" panose="020B0604020202020204" pitchFamily="34" charset="0"/>
              <a:buChar char="•"/>
              <a:defRPr/>
            </a:pPr>
            <a:r>
              <a:rPr lang="en-US" sz="2400" kern="0" dirty="0">
                <a:solidFill>
                  <a:srgbClr val="000000"/>
                </a:solidFill>
                <a:cs typeface="Arial" panose="020B0604020202020204" pitchFamily="34" charset="0"/>
              </a:rPr>
              <a:t>Subject demographics and disease characteristics are summarized in </a:t>
            </a:r>
            <a:r>
              <a:rPr lang="en-US" sz="2400" b="1" kern="0" dirty="0">
                <a:solidFill>
                  <a:srgbClr val="000000"/>
                </a:solidFill>
                <a:cs typeface="Arial" panose="020B0604020202020204" pitchFamily="34" charset="0"/>
              </a:rPr>
              <a:t>Table 1</a:t>
            </a:r>
            <a:endParaRPr lang="en-US" sz="2400" b="1" kern="0" dirty="0">
              <a:solidFill>
                <a:srgbClr val="000000"/>
              </a:solidFill>
              <a:latin typeface="Arial"/>
            </a:endParaRPr>
          </a:p>
        </p:txBody>
      </p:sp>
      <p:graphicFrame>
        <p:nvGraphicFramePr>
          <p:cNvPr id="52" name="Table 51">
            <a:extLst>
              <a:ext uri="{FF2B5EF4-FFF2-40B4-BE49-F238E27FC236}">
                <a16:creationId xmlns:a16="http://schemas.microsoft.com/office/drawing/2014/main" id="{934696EE-7EDC-4996-8BB3-CC3D880E94E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12680763"/>
              </p:ext>
            </p:extLst>
          </p:nvPr>
        </p:nvGraphicFramePr>
        <p:xfrm>
          <a:off x="13719742" y="9568737"/>
          <a:ext cx="11115677" cy="7674864"/>
        </p:xfrm>
        <a:graphic>
          <a:graphicData uri="http://schemas.openxmlformats.org/drawingml/2006/table">
            <a:tbl>
              <a:tblPr>
                <a:tableStyleId>{9D7B26C5-4107-4FEC-AEDC-1716B250A1EF}</a:tableStyleId>
              </a:tblPr>
              <a:tblGrid>
                <a:gridCol w="3454718">
                  <a:extLst>
                    <a:ext uri="{9D8B030D-6E8A-4147-A177-3AD203B41FA5}">
                      <a16:colId xmlns:a16="http://schemas.microsoft.com/office/drawing/2014/main" val="676109506"/>
                    </a:ext>
                  </a:extLst>
                </a:gridCol>
                <a:gridCol w="1578293">
                  <a:extLst>
                    <a:ext uri="{9D8B030D-6E8A-4147-A177-3AD203B41FA5}">
                      <a16:colId xmlns:a16="http://schemas.microsoft.com/office/drawing/2014/main" val="198444130"/>
                    </a:ext>
                  </a:extLst>
                </a:gridCol>
                <a:gridCol w="1578293">
                  <a:extLst>
                    <a:ext uri="{9D8B030D-6E8A-4147-A177-3AD203B41FA5}">
                      <a16:colId xmlns:a16="http://schemas.microsoft.com/office/drawing/2014/main" val="1863670596"/>
                    </a:ext>
                  </a:extLst>
                </a:gridCol>
                <a:gridCol w="1578293">
                  <a:extLst>
                    <a:ext uri="{9D8B030D-6E8A-4147-A177-3AD203B41FA5}">
                      <a16:colId xmlns:a16="http://schemas.microsoft.com/office/drawing/2014/main" val="3774758780"/>
                    </a:ext>
                  </a:extLst>
                </a:gridCol>
                <a:gridCol w="1463040">
                  <a:extLst>
                    <a:ext uri="{9D8B030D-6E8A-4147-A177-3AD203B41FA5}">
                      <a16:colId xmlns:a16="http://schemas.microsoft.com/office/drawing/2014/main" val="1301752655"/>
                    </a:ext>
                  </a:extLst>
                </a:gridCol>
                <a:gridCol w="1463040">
                  <a:extLst>
                    <a:ext uri="{9D8B030D-6E8A-4147-A177-3AD203B41FA5}">
                      <a16:colId xmlns:a16="http://schemas.microsoft.com/office/drawing/2014/main" val="375327312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4320" marR="0" marT="27432" marB="27432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</a:rPr>
                        <a:t>200 mg QD</a:t>
                      </a:r>
                      <a:br>
                        <a:rPr lang="en-US" sz="2000" b="1" dirty="0">
                          <a:effectLst/>
                        </a:rPr>
                      </a:br>
                      <a:r>
                        <a:rPr lang="en-US" sz="2000" b="1" dirty="0">
                          <a:effectLst/>
                        </a:rPr>
                        <a:t>(N=6)</a:t>
                      </a:r>
                      <a:endParaRPr lang="en-US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27432" marB="27432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</a:rPr>
                        <a:t>400 mg QD</a:t>
                      </a:r>
                      <a:br>
                        <a:rPr lang="en-US" sz="2000" b="1" dirty="0">
                          <a:effectLst/>
                        </a:rPr>
                      </a:br>
                      <a:r>
                        <a:rPr lang="en-US" sz="2000" b="1" dirty="0">
                          <a:effectLst/>
                        </a:rPr>
                        <a:t>(N=6)</a:t>
                      </a:r>
                      <a:endParaRPr lang="en-US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27432" marB="27432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0001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>
                          <a:effectLst/>
                        </a:rPr>
                        <a:t>800 mg QD</a:t>
                      </a:r>
                      <a:br>
                        <a:rPr lang="en-US" sz="2000" b="1" dirty="0">
                          <a:effectLst/>
                        </a:rPr>
                      </a:br>
                      <a:r>
                        <a:rPr lang="en-US" sz="2000" b="1" dirty="0">
                          <a:effectLst/>
                        </a:rPr>
                        <a:t>(N=6)</a:t>
                      </a:r>
                      <a:endParaRPr lang="en-US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27432" marB="27432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</a:rPr>
                        <a:t>Placebo</a:t>
                      </a:r>
                      <a:br>
                        <a:rPr lang="en-US" sz="2000" b="1" dirty="0">
                          <a:effectLst/>
                        </a:rPr>
                      </a:br>
                      <a:r>
                        <a:rPr lang="en-US" sz="2000" b="1" dirty="0">
                          <a:effectLst/>
                        </a:rPr>
                        <a:t>(N=6)</a:t>
                      </a:r>
                      <a:endParaRPr lang="en-US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27432" marB="27432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</a:rPr>
                        <a:t>Overall</a:t>
                      </a:r>
                      <a:br>
                        <a:rPr lang="en-US" sz="2000" b="1" dirty="0">
                          <a:effectLst/>
                        </a:rPr>
                      </a:br>
                      <a:r>
                        <a:rPr lang="en-US" sz="2000" b="1" dirty="0">
                          <a:effectLst/>
                        </a:rPr>
                        <a:t>(N=24)</a:t>
                      </a:r>
                      <a:endParaRPr lang="en-US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27432" marB="27432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0184423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Sex [n (%)]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4320" marR="0" marT="27432" marB="27432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21335" algn="dec"/>
                        </a:tabLst>
                      </a:pPr>
                      <a:r>
                        <a:rPr lang="en-US" sz="2000" dirty="0">
                          <a:effectLst/>
                        </a:rPr>
                        <a:t> 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27432" marB="27432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21335" algn="dec"/>
                        </a:tabLst>
                      </a:pPr>
                      <a:r>
                        <a:rPr lang="en-US" sz="2000">
                          <a:effectLst/>
                        </a:rPr>
                        <a:t> 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27432" marB="27432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21335" algn="dec"/>
                        </a:tabLst>
                      </a:pP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27432" marB="27432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21335" algn="dec"/>
                        </a:tabLst>
                      </a:pPr>
                      <a:r>
                        <a:rPr lang="en-US" sz="2000">
                          <a:effectLst/>
                        </a:rPr>
                        <a:t> 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27432" marB="27432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21335" algn="dec"/>
                        </a:tabLst>
                      </a:pPr>
                      <a:r>
                        <a:rPr lang="en-US" sz="2000">
                          <a:effectLst/>
                        </a:rPr>
                        <a:t> 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27432" marB="27432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31901476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13970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Female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4320" marR="0" marT="27432" marB="27432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81635" algn="dec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4  (66.7)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27432" marB="27432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81635" algn="dec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0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27432" marB="27432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81635" algn="dec"/>
                        </a:tabLs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4  (66.7)</a:t>
                      </a:r>
                      <a:endParaRPr lang="en-US" sz="2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27432" marB="27432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81635" algn="dec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  (16.7)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27432" marB="27432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81635" algn="dec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9  (37.5)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27432" marB="27432"/>
                </a:tc>
                <a:extLst>
                  <a:ext uri="{0D108BD9-81ED-4DB2-BD59-A6C34878D82A}">
                    <a16:rowId xmlns:a16="http://schemas.microsoft.com/office/drawing/2014/main" val="401316698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13970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Male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4320" marR="0" marT="27432" marB="27432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81635" algn="dec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  (33.3)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27432" marB="27432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81635" algn="dec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6 (100)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27432" marB="27432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81635" algn="dec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  (33.3)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27432" marB="27432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81635" algn="dec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5  (83.3)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27432" marB="27432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81635" algn="dec"/>
                        </a:tabLs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15  (62.5)</a:t>
                      </a:r>
                      <a:endParaRPr lang="en-US" sz="2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27432" marB="27432"/>
                </a:tc>
                <a:extLst>
                  <a:ext uri="{0D108BD9-81ED-4DB2-BD59-A6C34878D82A}">
                    <a16:rowId xmlns:a16="http://schemas.microsoft.com/office/drawing/2014/main" val="413695058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Race [n (%)]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4320" marR="0" marT="27432" marB="27432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21335" algn="dec"/>
                        </a:tabLst>
                      </a:pPr>
                      <a:r>
                        <a:rPr lang="en-US" sz="2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2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T="27432" marB="27432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21335" algn="dec"/>
                        </a:tabLst>
                      </a:pPr>
                      <a:r>
                        <a:rPr lang="en-US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T="27432" marB="27432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21335" algn="dec"/>
                        </a:tabLst>
                      </a:pPr>
                      <a:endParaRPr lang="en-US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T="27432" marB="27432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21335" algn="dec"/>
                        </a:tabLst>
                      </a:pPr>
                      <a:r>
                        <a:rPr lang="en-US" sz="2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2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T="27432" marB="27432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21335" algn="dec"/>
                        </a:tabLst>
                      </a:pPr>
                      <a:r>
                        <a:rPr lang="en-US" sz="2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2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T="27432" marB="27432"/>
                </a:tc>
                <a:extLst>
                  <a:ext uri="{0D108BD9-81ED-4DB2-BD59-A6C34878D82A}">
                    <a16:rowId xmlns:a16="http://schemas.microsoft.com/office/drawing/2014/main" val="416089335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13970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   White</a:t>
                      </a:r>
                      <a:endParaRPr lang="en-US" sz="2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27432" marB="27432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81635" algn="dec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  (16.7)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27432" marB="27432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81635" algn="dec"/>
                        </a:tabLs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  (16.7)</a:t>
                      </a:r>
                      <a:endParaRPr lang="en-US" sz="2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27432" marB="27432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81635" algn="dec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  (16.7)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27432" marB="27432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81635" algn="dec"/>
                        </a:tabLs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  (50.0)</a:t>
                      </a:r>
                      <a:endParaRPr lang="en-US" sz="2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27432" marB="27432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81635" algn="dec"/>
                        </a:tabLs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6  (25.0)</a:t>
                      </a:r>
                      <a:endParaRPr lang="en-US" sz="2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27432" marB="27432"/>
                </a:tc>
                <a:extLst>
                  <a:ext uri="{0D108BD9-81ED-4DB2-BD59-A6C34878D82A}">
                    <a16:rowId xmlns:a16="http://schemas.microsoft.com/office/drawing/2014/main" val="45807127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13970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   Black or African American</a:t>
                      </a:r>
                      <a:endParaRPr lang="en-US" sz="2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27432" marB="27432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81635" algn="dec"/>
                        </a:tabLs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0</a:t>
                      </a:r>
                      <a:endParaRPr lang="en-US" sz="2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27432" marB="27432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81635" algn="dec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  (33.3)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27432" marB="27432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81635" algn="dec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0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27432" marB="27432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81635" algn="dec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0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27432" marB="27432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81635" algn="dec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   (8.3)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27432" marB="27432"/>
                </a:tc>
                <a:extLst>
                  <a:ext uri="{0D108BD9-81ED-4DB2-BD59-A6C34878D82A}">
                    <a16:rowId xmlns:a16="http://schemas.microsoft.com/office/drawing/2014/main" val="332451651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13970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   Asian</a:t>
                      </a:r>
                      <a:endParaRPr lang="en-US" sz="2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27432" marB="27432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81635" algn="dec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5  (83.3)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27432" marB="27432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81635" algn="dec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  (50.0)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27432" marB="27432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81635" algn="dec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5  (83.3)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27432" marB="27432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81635" algn="dec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  (50.0)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27432" marB="27432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81635" algn="dec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16  (66.7)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27432" marB="27432"/>
                </a:tc>
                <a:extLst>
                  <a:ext uri="{0D108BD9-81ED-4DB2-BD59-A6C34878D82A}">
                    <a16:rowId xmlns:a16="http://schemas.microsoft.com/office/drawing/2014/main" val="34969805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Ethnicity [n (%)]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4320" marR="0" marT="27432" marB="27432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21335" algn="dec"/>
                        </a:tabLst>
                      </a:pPr>
                      <a:r>
                        <a:rPr lang="en-US" sz="2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2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T="27432" marB="27432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21335" algn="dec"/>
                        </a:tabLst>
                      </a:pPr>
                      <a:r>
                        <a:rPr lang="en-US" sz="2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2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T="27432" marB="27432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21335" algn="dec"/>
                        </a:tabLst>
                      </a:pPr>
                      <a:endParaRPr lang="en-US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T="27432" marB="27432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21335" algn="dec"/>
                        </a:tabLst>
                      </a:pPr>
                      <a:r>
                        <a:rPr lang="en-US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T="27432" marB="27432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21335" algn="dec"/>
                        </a:tabLst>
                      </a:pPr>
                      <a:r>
                        <a:rPr lang="en-US" sz="2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2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T="27432" marB="27432"/>
                </a:tc>
                <a:extLst>
                  <a:ext uri="{0D108BD9-81ED-4DB2-BD59-A6C34878D82A}">
                    <a16:rowId xmlns:a16="http://schemas.microsoft.com/office/drawing/2014/main" val="43712058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13970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Not Hispanic or Latino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4320" marR="0" marT="27432" marB="27432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81635" algn="dec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6 (100)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27432" marB="27432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81635" algn="dec"/>
                        </a:tabLs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6 (100)</a:t>
                      </a:r>
                      <a:endParaRPr lang="en-US" sz="2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27432" marB="27432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81635" algn="dec"/>
                        </a:tabLs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6 (100)</a:t>
                      </a:r>
                      <a:endParaRPr lang="en-US" sz="2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27432" marB="27432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81635" algn="dec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6 (100)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27432" marB="27432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81635" algn="dec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24 (100)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27432" marB="27432"/>
                </a:tc>
                <a:extLst>
                  <a:ext uri="{0D108BD9-81ED-4DB2-BD59-A6C34878D82A}">
                    <a16:rowId xmlns:a16="http://schemas.microsoft.com/office/drawing/2014/main" val="3050133195"/>
                  </a:ext>
                </a:extLst>
              </a:tr>
              <a:tr h="128004"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Age (y)</a:t>
                      </a:r>
                      <a:r>
                        <a:rPr lang="en-US" sz="2000" baseline="30000">
                          <a:effectLst/>
                        </a:rPr>
                        <a:t>a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4320" marR="0" marT="27432" marB="27432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81635" algn="dec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43.2</a:t>
                      </a: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81635" algn="dec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(25, 62)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27432" marB="27432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81635" algn="dec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41.8</a:t>
                      </a: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81635" algn="dec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(34, 52)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27432" marB="27432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81635" algn="dec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43.0</a:t>
                      </a: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81635" algn="dec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(31, 49)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27432" marB="27432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81635" algn="dec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52.7</a:t>
                      </a: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81635" algn="dec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(45, 61)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27432" marB="27432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81635" algn="dec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45.2</a:t>
                      </a: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81635" algn="dec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(25, 62)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27432" marB="27432"/>
                </a:tc>
                <a:extLst>
                  <a:ext uri="{0D108BD9-81ED-4DB2-BD59-A6C34878D82A}">
                    <a16:rowId xmlns:a16="http://schemas.microsoft.com/office/drawing/2014/main" val="224212596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BMI (kg/m</a:t>
                      </a:r>
                      <a:r>
                        <a:rPr lang="en-US" sz="2000" baseline="30000">
                          <a:effectLst/>
                        </a:rPr>
                        <a:t>2</a:t>
                      </a:r>
                      <a:r>
                        <a:rPr lang="en-US" sz="2000">
                          <a:effectLst/>
                        </a:rPr>
                        <a:t>)</a:t>
                      </a:r>
                      <a:r>
                        <a:rPr lang="en-US" sz="2000" baseline="30000">
                          <a:effectLst/>
                        </a:rPr>
                        <a:t>a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4320" marR="0" marT="27432" marB="27432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81635" algn="dec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24.46</a:t>
                      </a: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81635" algn="dec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(</a:t>
                      </a:r>
                      <a:r>
                        <a:rPr lang="en-US" sz="200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18.3, 31.1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)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27432" marB="27432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81635" algn="dec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27.22</a:t>
                      </a: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81635" algn="dec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(23.5, 34.6)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27432" marB="27432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81635" algn="dec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26.81</a:t>
                      </a: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81635" algn="dec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(24.8, 31.0)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27432" marB="27432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81635" algn="dec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28.09</a:t>
                      </a: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81635" algn="dec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(23.0, 34.4)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27432" marB="27432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81635" algn="dec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26.64</a:t>
                      </a: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81635" algn="dec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(18.3, 34.6)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27432" marB="27432"/>
                </a:tc>
                <a:extLst>
                  <a:ext uri="{0D108BD9-81ED-4DB2-BD59-A6C34878D82A}">
                    <a16:rowId xmlns:a16="http://schemas.microsoft.com/office/drawing/2014/main" val="58312891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HBeAg negative [n (%)​]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4320" marR="0" marT="27432" marB="27432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21335" algn="dec"/>
                        </a:tabLst>
                      </a:pPr>
                      <a:r>
                        <a:rPr lang="en-US" sz="20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5 (83.3)</a:t>
                      </a:r>
                    </a:p>
                  </a:txBody>
                  <a:tcPr marT="27432" marB="27432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21335" algn="dec"/>
                        </a:tabLst>
                      </a:pPr>
                      <a:r>
                        <a:rPr lang="en-US" sz="20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5 (83.3)</a:t>
                      </a:r>
                    </a:p>
                  </a:txBody>
                  <a:tcPr marT="27432" marB="27432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0001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21335" algn="dec"/>
                        </a:tabLst>
                        <a:defRPr/>
                      </a:pPr>
                      <a:r>
                        <a:rPr lang="en-US" sz="20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5 (83.3)</a:t>
                      </a:r>
                    </a:p>
                  </a:txBody>
                  <a:tcPr marT="27432" marB="27432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21335" algn="dec"/>
                        </a:tabLst>
                      </a:pPr>
                      <a:r>
                        <a:rPr lang="en-US" sz="20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6 (100)</a:t>
                      </a:r>
                    </a:p>
                  </a:txBody>
                  <a:tcPr marT="27432" marB="27432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21335" algn="dec"/>
                        </a:tabLst>
                      </a:pPr>
                      <a:r>
                        <a:rPr lang="en-US" sz="20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21 (87.5)</a:t>
                      </a:r>
                    </a:p>
                  </a:txBody>
                  <a:tcPr marT="27432" marB="27432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8112281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HBV DNA (IU/mL)</a:t>
                      </a:r>
                      <a:r>
                        <a:rPr lang="en-US" sz="2000" baseline="30000" dirty="0" err="1">
                          <a:effectLst/>
                        </a:rPr>
                        <a:t>a,b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4320" marR="0" marT="27432" marB="27432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81635" algn="dec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2.50</a:t>
                      </a: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81635" algn="dec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(0.0, 10.0)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27432" marB="27432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81635" algn="dec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2.50</a:t>
                      </a: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81635" algn="dec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(0.0, 5.0)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27432" marB="27432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81635" algn="dec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1.67</a:t>
                      </a: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81635" algn="dec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(0.0, 5.0)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27432" marB="27432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81635" algn="dec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0.00</a:t>
                      </a: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81635" algn="dec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(0.0, 0.0)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27432" marB="27432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81635" algn="dec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1.67</a:t>
                      </a: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81635" algn="dec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(0.0, 10.0)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27432" marB="27432"/>
                </a:tc>
                <a:extLst>
                  <a:ext uri="{0D108BD9-81ED-4DB2-BD59-A6C34878D82A}">
                    <a16:rowId xmlns:a16="http://schemas.microsoft.com/office/drawing/2014/main" val="145674628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+mn-lt"/>
                        </a:rPr>
                        <a:t>HBV RNA (Log U/mL)</a:t>
                      </a:r>
                      <a:r>
                        <a:rPr lang="en-US" sz="2000" baseline="30000" dirty="0" err="1">
                          <a:effectLst/>
                          <a:latin typeface="+mn-lt"/>
                        </a:rPr>
                        <a:t>a,c</a:t>
                      </a:r>
                      <a:endParaRPr lang="en-US" sz="20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4320" marR="0" marT="27432" marB="27432"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81635" algn="dec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1.18</a:t>
                      </a: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81635" algn="dec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(0.0, 2.5)</a:t>
                      </a:r>
                      <a:endParaRPr lang="en-US" sz="2000" dirty="0">
                        <a:effectLst/>
                        <a:latin typeface="+mn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27432" marB="27432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81635" algn="dec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1.57</a:t>
                      </a: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81635" algn="dec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(0.0, 3.7)</a:t>
                      </a:r>
                      <a:endParaRPr lang="en-US" sz="2000" dirty="0">
                        <a:effectLst/>
                        <a:latin typeface="+mn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27432" marB="27432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81635" algn="dec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0.83</a:t>
                      </a: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81635" algn="dec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(0.0, 4.2)</a:t>
                      </a:r>
                      <a:endParaRPr lang="en-US" sz="2000" dirty="0">
                        <a:effectLst/>
                        <a:latin typeface="+mn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27432" marB="27432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81635" algn="dec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0.96</a:t>
                      </a: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81635" algn="dec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(0.0, 2.1)</a:t>
                      </a:r>
                      <a:endParaRPr lang="en-US" sz="2000" dirty="0">
                        <a:effectLst/>
                        <a:latin typeface="+mn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27432" marB="27432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81635" algn="dec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1.13</a:t>
                      </a: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81635" algn="dec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(0.0, 4.2)</a:t>
                      </a:r>
                      <a:endParaRPr lang="en-US" sz="2000" dirty="0">
                        <a:effectLst/>
                        <a:latin typeface="+mn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27432" marB="27432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0062608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HBV RNA &lt; LOD [n (%)]</a:t>
                      </a:r>
                      <a:r>
                        <a:rPr lang="en-US" sz="2000" baseline="300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  <a:endParaRPr lang="en-US" sz="20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4320" marR="0" marT="27432" marB="27432" anchor="ctr"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3 (50.0)</a:t>
                      </a:r>
                    </a:p>
                  </a:txBody>
                  <a:tcPr marL="9525" marR="9525" anchor="ctr"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2 (33.3)</a:t>
                      </a:r>
                    </a:p>
                  </a:txBody>
                  <a:tcPr marL="9525" marR="9525" anchor="ctr"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 5 (83.3)  </a:t>
                      </a:r>
                    </a:p>
                  </a:txBody>
                  <a:tcPr marL="9525" marR="9525" anchor="ctr"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4 (66.7)</a:t>
                      </a:r>
                    </a:p>
                  </a:txBody>
                  <a:tcPr marL="9525" marR="9525" anchor="ctr"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 14 (58.3)</a:t>
                      </a:r>
                    </a:p>
                  </a:txBody>
                  <a:tcPr marL="9525" marR="9525" anchor="ctr"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4580753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Tenofovir (TAF/TDF) </a:t>
                      </a:r>
                      <a:r>
                        <a:rPr lang="en-US" sz="2000">
                          <a:effectLst/>
                          <a:latin typeface="+mn-lt"/>
                        </a:rPr>
                        <a:t>[n (%)]</a:t>
                      </a:r>
                      <a:endParaRPr lang="en-US" sz="2000">
                        <a:effectLst/>
                        <a:latin typeface="+mn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74320" marR="0" marT="27432" marB="27432"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81635" algn="dec"/>
                        </a:tabLst>
                      </a:pPr>
                      <a:r>
                        <a:rPr lang="en-US" sz="200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5 (83.3)</a:t>
                      </a:r>
                    </a:p>
                  </a:txBody>
                  <a:tcPr marL="0" marR="0" marT="27432" marB="27432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81635" algn="dec"/>
                        </a:tabLst>
                      </a:pPr>
                      <a:r>
                        <a:rPr lang="en-US" sz="200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5 (83.3)</a:t>
                      </a:r>
                    </a:p>
                  </a:txBody>
                  <a:tcPr marL="0" marR="0" marT="27432" marB="27432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81635" algn="dec"/>
                        </a:tabLst>
                      </a:pPr>
                      <a:r>
                        <a:rPr lang="en-US" sz="2000" dirty="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6 (100)</a:t>
                      </a:r>
                    </a:p>
                  </a:txBody>
                  <a:tcPr marL="0" marR="0" marT="27432" marB="27432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81635" algn="dec"/>
                        </a:tabLst>
                      </a:pPr>
                      <a:r>
                        <a:rPr lang="en-US" sz="2000" dirty="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6 (100)</a:t>
                      </a:r>
                    </a:p>
                  </a:txBody>
                  <a:tcPr marL="0" marR="0" marT="27432" marB="27432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81635" algn="dec"/>
                        </a:tabLst>
                      </a:pPr>
                      <a:r>
                        <a:rPr lang="en-US" sz="2000" dirty="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22 (91.7)</a:t>
                      </a:r>
                    </a:p>
                  </a:txBody>
                  <a:tcPr marL="0" marR="0" marT="27432" marB="27432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88325545"/>
                  </a:ext>
                </a:extLst>
              </a:tr>
            </a:tbl>
          </a:graphicData>
        </a:graphic>
      </p:graphicFrame>
      <p:sp>
        <p:nvSpPr>
          <p:cNvPr id="65" name="Rectangle 64">
            <a:extLst>
              <a:ext uri="{FF2B5EF4-FFF2-40B4-BE49-F238E27FC236}">
                <a16:creationId xmlns:a16="http://schemas.microsoft.com/office/drawing/2014/main" id="{2FC40C8B-DE00-46D1-A729-AC62FE42E45F}"/>
              </a:ext>
            </a:extLst>
          </p:cNvPr>
          <p:cNvSpPr/>
          <p:nvPr/>
        </p:nvSpPr>
        <p:spPr>
          <a:xfrm>
            <a:off x="13588839" y="9125729"/>
            <a:ext cx="95377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>
                <a:solidFill>
                  <a:schemeClr val="tx1"/>
                </a:solidFill>
                <a:ea typeface="+mn-ea"/>
                <a:cs typeface="Arial" panose="020B0604020202020204" pitchFamily="34" charset="0"/>
              </a:rPr>
              <a:t>Table 1</a:t>
            </a:r>
            <a:r>
              <a:rPr lang="en-US" sz="2000" dirty="0">
                <a:solidFill>
                  <a:schemeClr val="tx1"/>
                </a:solidFill>
                <a:ea typeface="+mn-ea"/>
                <a:cs typeface="Arial" panose="020B0604020202020204" pitchFamily="34" charset="0"/>
              </a:rPr>
              <a:t>.  Baseline Demographics and Disease Characteristics</a:t>
            </a:r>
          </a:p>
        </p:txBody>
      </p:sp>
      <p:sp>
        <p:nvSpPr>
          <p:cNvPr id="72" name="Content Placeholder 1">
            <a:extLst>
              <a:ext uri="{FF2B5EF4-FFF2-40B4-BE49-F238E27FC236}">
                <a16:creationId xmlns:a16="http://schemas.microsoft.com/office/drawing/2014/main" id="{ECDC74A2-7B71-422D-8CB3-AFCEAE9052AE}"/>
              </a:ext>
            </a:extLst>
          </p:cNvPr>
          <p:cNvSpPr txBox="1">
            <a:spLocks/>
          </p:cNvSpPr>
          <p:nvPr/>
        </p:nvSpPr>
        <p:spPr bwMode="auto">
          <a:xfrm>
            <a:off x="37379275" y="4927261"/>
            <a:ext cx="12490450" cy="4768415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342900" indent="-342900" algn="l" rtl="0" eaLnBrk="1" fontAlgn="base" hangingPunct="1">
              <a:spcBef>
                <a:spcPct val="50000"/>
              </a:spcBef>
              <a:spcAft>
                <a:spcPct val="10000"/>
              </a:spcAft>
              <a:buClr>
                <a:srgbClr val="FF6600"/>
              </a:buClr>
              <a:buSzPct val="120000"/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+mn-lt"/>
                <a:ea typeface="MS PGothic" pitchFamily="34" charset="-128"/>
                <a:cs typeface="MS PGothic" charset="0"/>
              </a:defRPr>
            </a:lvl1pPr>
            <a:lvl2pPr marL="742950" indent="-285750" algn="l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FF6600"/>
              </a:buClr>
              <a:buSzPct val="120000"/>
              <a:buFont typeface="Arial" panose="020B0604020202020204" pitchFamily="34" charset="0"/>
              <a:buChar char="-"/>
              <a:defRPr>
                <a:solidFill>
                  <a:schemeClr val="tx1"/>
                </a:solidFill>
                <a:latin typeface="+mn-lt"/>
                <a:ea typeface="MS PGothic" pitchFamily="34" charset="-128"/>
                <a:cs typeface="MS PGothic" charset="0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6600"/>
              </a:buClr>
              <a:buSzPct val="120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+mn-lt"/>
                <a:ea typeface="MS PGothic" pitchFamily="34" charset="-128"/>
                <a:cs typeface="MS PGothic" charset="0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6600"/>
              </a:buClr>
              <a:buSzPct val="120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+mn-lt"/>
                <a:ea typeface="MS PGothic" pitchFamily="34" charset="-128"/>
                <a:cs typeface="MS PGothic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6600"/>
              </a:buClr>
              <a:buSzPct val="120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+mn-lt"/>
                <a:ea typeface="MS PGothic" pitchFamily="34" charset="-128"/>
                <a:cs typeface="MS PGothic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  <a:ea typeface="ＭＳ Ｐゴシック" charset="-128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  <a:ea typeface="ＭＳ Ｐゴシック" charset="-128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  <a:ea typeface="ＭＳ Ｐゴシック" charset="-128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  <a:ea typeface="ＭＳ Ｐゴシック" charset="-128"/>
              </a:defRPr>
            </a:lvl9pPr>
          </a:lstStyle>
          <a:p>
            <a:pPr>
              <a:spcBef>
                <a:spcPts val="0"/>
              </a:spcBef>
              <a:spcAft>
                <a:spcPts val="600"/>
              </a:spcAft>
              <a:buClr>
                <a:srgbClr val="0099CC"/>
              </a:buClr>
              <a:defRPr/>
            </a:pPr>
            <a:r>
              <a:rPr lang="en-US" sz="2400" kern="0" dirty="0">
                <a:solidFill>
                  <a:srgbClr val="000000"/>
                </a:solidFill>
              </a:rPr>
              <a:t>At Day 28, mean HBV RNA change of -0.81, -1.12, 0.10, and -0.19 log U/mL were observed in the 200 mg, 400 mg, 800 mg and placebo groups, respectively (</a:t>
            </a:r>
            <a:r>
              <a:rPr lang="en-US" sz="2400" b="1" kern="0" dirty="0">
                <a:solidFill>
                  <a:srgbClr val="000000"/>
                </a:solidFill>
              </a:rPr>
              <a:t>Table 4, Figure 4</a:t>
            </a:r>
            <a:r>
              <a:rPr lang="en-US" sz="2400" kern="0" dirty="0">
                <a:solidFill>
                  <a:srgbClr val="000000"/>
                </a:solidFill>
              </a:rPr>
              <a:t>)</a:t>
            </a:r>
          </a:p>
          <a:p>
            <a:pPr>
              <a:spcBef>
                <a:spcPts val="0"/>
              </a:spcBef>
              <a:spcAft>
                <a:spcPts val="600"/>
              </a:spcAft>
              <a:buClr>
                <a:srgbClr val="0099CC"/>
              </a:buClr>
              <a:defRPr/>
            </a:pPr>
            <a:r>
              <a:rPr lang="en-US" sz="2400" kern="0" dirty="0">
                <a:solidFill>
                  <a:srgbClr val="000000"/>
                </a:solidFill>
              </a:rPr>
              <a:t>EDP-514 led to a maximum HBV RNA reduction of 2.3 log in </a:t>
            </a:r>
            <a:r>
              <a:rPr lang="en-US" sz="2400" kern="0" dirty="0" err="1">
                <a:solidFill>
                  <a:srgbClr val="000000"/>
                </a:solidFill>
              </a:rPr>
              <a:t>HBeAg</a:t>
            </a:r>
            <a:r>
              <a:rPr lang="en-US" sz="2400" kern="0" dirty="0">
                <a:solidFill>
                  <a:srgbClr val="000000"/>
                </a:solidFill>
              </a:rPr>
              <a:t>(-) and 2.8 log in </a:t>
            </a:r>
            <a:r>
              <a:rPr lang="en-US" sz="2400" kern="0" dirty="0" err="1">
                <a:solidFill>
                  <a:srgbClr val="000000"/>
                </a:solidFill>
              </a:rPr>
              <a:t>HBeAg</a:t>
            </a:r>
            <a:r>
              <a:rPr lang="en-US" sz="2400" kern="0" dirty="0">
                <a:solidFill>
                  <a:srgbClr val="000000"/>
                </a:solidFill>
              </a:rPr>
              <a:t>(+) subjects in EDP-514 arms compared to 1.2 log in placebo </a:t>
            </a:r>
          </a:p>
          <a:p>
            <a:pPr>
              <a:spcBef>
                <a:spcPts val="0"/>
              </a:spcBef>
              <a:spcAft>
                <a:spcPts val="600"/>
              </a:spcAft>
              <a:buClr>
                <a:srgbClr val="0099CC"/>
              </a:buClr>
              <a:defRPr/>
            </a:pPr>
            <a:r>
              <a:rPr lang="en-US" sz="2400" kern="0" dirty="0">
                <a:solidFill>
                  <a:srgbClr val="000000"/>
                </a:solidFill>
              </a:rPr>
              <a:t>For the EDP-514 800 mg subjects, 5 of 6 subjects had either non-detectable or very low levels of HBV RNA at baseline; consequently, the effect of EDP-514 on HBV RNA could not be assessed in these subjects</a:t>
            </a:r>
          </a:p>
          <a:p>
            <a:pPr>
              <a:spcBef>
                <a:spcPts val="0"/>
              </a:spcBef>
              <a:spcAft>
                <a:spcPts val="600"/>
              </a:spcAft>
              <a:buClr>
                <a:srgbClr val="0099CC"/>
              </a:buClr>
              <a:defRPr/>
            </a:pPr>
            <a:r>
              <a:rPr lang="en-US" sz="2400" kern="0" dirty="0">
                <a:solidFill>
                  <a:srgbClr val="000000"/>
                </a:solidFill>
              </a:rPr>
              <a:t>As expected in this NUC-suppressed patient population, there were no discernible changes in HBV DNA, and also, no changes in </a:t>
            </a:r>
            <a:r>
              <a:rPr lang="en-US" sz="2400" kern="0" dirty="0" err="1">
                <a:solidFill>
                  <a:srgbClr val="000000"/>
                </a:solidFill>
              </a:rPr>
              <a:t>HBeAg</a:t>
            </a:r>
            <a:r>
              <a:rPr lang="en-US" sz="2400" kern="0" dirty="0">
                <a:solidFill>
                  <a:srgbClr val="000000"/>
                </a:solidFill>
              </a:rPr>
              <a:t>, </a:t>
            </a:r>
            <a:r>
              <a:rPr lang="en-US" sz="2400" kern="0" dirty="0" err="1">
                <a:solidFill>
                  <a:srgbClr val="000000"/>
                </a:solidFill>
              </a:rPr>
              <a:t>HBcrAg</a:t>
            </a:r>
            <a:r>
              <a:rPr lang="en-US" sz="2400" kern="0" dirty="0">
                <a:solidFill>
                  <a:srgbClr val="000000"/>
                </a:solidFill>
              </a:rPr>
              <a:t>, and HBsAg</a:t>
            </a:r>
          </a:p>
          <a:p>
            <a:pPr>
              <a:spcBef>
                <a:spcPts val="0"/>
              </a:spcBef>
              <a:spcAft>
                <a:spcPts val="600"/>
              </a:spcAft>
              <a:buClr>
                <a:srgbClr val="0099CC"/>
              </a:buClr>
              <a:defRPr/>
            </a:pPr>
            <a:r>
              <a:rPr lang="en-US" sz="2400" kern="0" dirty="0">
                <a:solidFill>
                  <a:srgbClr val="000000"/>
                </a:solidFill>
              </a:rPr>
              <a:t>There were no instances of virologic failure were reported</a:t>
            </a:r>
          </a:p>
        </p:txBody>
      </p:sp>
      <p:grpSp>
        <p:nvGrpSpPr>
          <p:cNvPr id="74" name="Group 73">
            <a:extLst>
              <a:ext uri="{FF2B5EF4-FFF2-40B4-BE49-F238E27FC236}">
                <a16:creationId xmlns:a16="http://schemas.microsoft.com/office/drawing/2014/main" id="{4BAA9B82-6D61-42D5-A274-C1213F3634BC}"/>
              </a:ext>
            </a:extLst>
          </p:cNvPr>
          <p:cNvGrpSpPr/>
          <p:nvPr/>
        </p:nvGrpSpPr>
        <p:grpSpPr>
          <a:xfrm>
            <a:off x="37742129" y="9384288"/>
            <a:ext cx="12055965" cy="2906968"/>
            <a:chOff x="25624631" y="21773963"/>
            <a:chExt cx="12055965" cy="2906968"/>
          </a:xfrm>
        </p:grpSpPr>
        <p:graphicFrame>
          <p:nvGraphicFramePr>
            <p:cNvPr id="75" name="Content Placeholder 3">
              <a:extLst>
                <a:ext uri="{FF2B5EF4-FFF2-40B4-BE49-F238E27FC236}">
                  <a16:creationId xmlns:a16="http://schemas.microsoft.com/office/drawing/2014/main" id="{638505F2-2586-4BC2-87A8-5DD71A8B1E9E}"/>
                </a:ext>
              </a:extLst>
            </p:cNvPr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2324321500"/>
                </p:ext>
              </p:extLst>
            </p:nvPr>
          </p:nvGraphicFramePr>
          <p:xfrm>
            <a:off x="25709911" y="22235412"/>
            <a:ext cx="10889196" cy="1580579"/>
          </p:xfrm>
          <a:graphic>
            <a:graphicData uri="http://schemas.openxmlformats.org/drawingml/2006/table">
              <a:tbl>
                <a:tblPr firstRow="1" bandRow="1"/>
                <a:tblGrid>
                  <a:gridCol w="2934653">
                    <a:extLst>
                      <a:ext uri="{9D8B030D-6E8A-4147-A177-3AD203B41FA5}">
                        <a16:colId xmlns:a16="http://schemas.microsoft.com/office/drawing/2014/main" val="20000"/>
                      </a:ext>
                    </a:extLst>
                  </a:gridCol>
                  <a:gridCol w="2062737">
                    <a:extLst>
                      <a:ext uri="{9D8B030D-6E8A-4147-A177-3AD203B41FA5}">
                        <a16:colId xmlns:a16="http://schemas.microsoft.com/office/drawing/2014/main" val="20001"/>
                      </a:ext>
                    </a:extLst>
                  </a:gridCol>
                  <a:gridCol w="1986703">
                    <a:extLst>
                      <a:ext uri="{9D8B030D-6E8A-4147-A177-3AD203B41FA5}">
                        <a16:colId xmlns:a16="http://schemas.microsoft.com/office/drawing/2014/main" val="20002"/>
                      </a:ext>
                    </a:extLst>
                  </a:gridCol>
                  <a:gridCol w="1986703">
                    <a:extLst>
                      <a:ext uri="{9D8B030D-6E8A-4147-A177-3AD203B41FA5}">
                        <a16:colId xmlns:a16="http://schemas.microsoft.com/office/drawing/2014/main" val="3923183904"/>
                      </a:ext>
                    </a:extLst>
                  </a:gridCol>
                  <a:gridCol w="1918400">
                    <a:extLst>
                      <a:ext uri="{9D8B030D-6E8A-4147-A177-3AD203B41FA5}">
                        <a16:colId xmlns:a16="http://schemas.microsoft.com/office/drawing/2014/main" val="3461486091"/>
                      </a:ext>
                    </a:extLst>
                  </a:gridCol>
                </a:tblGrid>
                <a:tr h="563562">
                  <a:tc>
                    <a:txBody>
                      <a:bodyPr/>
                      <a:lstStyle>
                        <a:lvl1pPr marL="0" algn="l" defTabSz="700019" rtl="0" eaLnBrk="1" latinLnBrk="0" hangingPunct="1">
                          <a:defRPr sz="2756" b="1" kern="1200">
                            <a:solidFill>
                              <a:schemeClr val="tx1"/>
                            </a:solidFill>
                            <a:latin typeface="Arial"/>
                          </a:defRPr>
                        </a:lvl1pPr>
                        <a:lvl2pPr marL="700019" algn="l" defTabSz="700019" rtl="0" eaLnBrk="1" latinLnBrk="0" hangingPunct="1">
                          <a:defRPr sz="2756" b="1" kern="1200">
                            <a:solidFill>
                              <a:schemeClr val="tx1"/>
                            </a:solidFill>
                            <a:latin typeface="Arial"/>
                          </a:defRPr>
                        </a:lvl2pPr>
                        <a:lvl3pPr marL="1400038" algn="l" defTabSz="700019" rtl="0" eaLnBrk="1" latinLnBrk="0" hangingPunct="1">
                          <a:defRPr sz="2756" b="1" kern="1200">
                            <a:solidFill>
                              <a:schemeClr val="tx1"/>
                            </a:solidFill>
                            <a:latin typeface="Arial"/>
                          </a:defRPr>
                        </a:lvl3pPr>
                        <a:lvl4pPr marL="2100057" algn="l" defTabSz="700019" rtl="0" eaLnBrk="1" latinLnBrk="0" hangingPunct="1">
                          <a:defRPr sz="2756" b="1" kern="1200">
                            <a:solidFill>
                              <a:schemeClr val="tx1"/>
                            </a:solidFill>
                            <a:latin typeface="Arial"/>
                          </a:defRPr>
                        </a:lvl4pPr>
                        <a:lvl5pPr marL="2800076" algn="l" defTabSz="700019" rtl="0" eaLnBrk="1" latinLnBrk="0" hangingPunct="1">
                          <a:defRPr sz="2756" b="1" kern="1200">
                            <a:solidFill>
                              <a:schemeClr val="tx1"/>
                            </a:solidFill>
                            <a:latin typeface="Arial"/>
                          </a:defRPr>
                        </a:lvl5pPr>
                        <a:lvl6pPr marL="3500095" algn="l" defTabSz="700019" rtl="0" eaLnBrk="1" latinLnBrk="0" hangingPunct="1">
                          <a:defRPr sz="2756" b="1" kern="1200">
                            <a:solidFill>
                              <a:schemeClr val="tx1"/>
                            </a:solidFill>
                            <a:latin typeface="Arial"/>
                          </a:defRPr>
                        </a:lvl6pPr>
                        <a:lvl7pPr marL="4200114" algn="l" defTabSz="700019" rtl="0" eaLnBrk="1" latinLnBrk="0" hangingPunct="1">
                          <a:defRPr sz="2756" b="1" kern="1200">
                            <a:solidFill>
                              <a:schemeClr val="tx1"/>
                            </a:solidFill>
                            <a:latin typeface="Arial"/>
                          </a:defRPr>
                        </a:lvl7pPr>
                        <a:lvl8pPr marL="4900132" algn="l" defTabSz="700019" rtl="0" eaLnBrk="1" latinLnBrk="0" hangingPunct="1">
                          <a:defRPr sz="2756" b="1" kern="1200">
                            <a:solidFill>
                              <a:schemeClr val="tx1"/>
                            </a:solidFill>
                            <a:latin typeface="Arial"/>
                          </a:defRPr>
                        </a:lvl8pPr>
                        <a:lvl9pPr marL="5600151" algn="l" defTabSz="700019" rtl="0" eaLnBrk="1" latinLnBrk="0" hangingPunct="1">
                          <a:defRPr sz="2756" b="1" kern="1200">
                            <a:solidFill>
                              <a:schemeClr val="tx1"/>
                            </a:solidFill>
                            <a:latin typeface="Arial"/>
                          </a:defRPr>
                        </a:lvl9pPr>
                      </a:lstStyle>
                      <a:p>
                        <a:endParaRPr lang="en-US" sz="2000">
                          <a:latin typeface="Arial" panose="020B0604020202020204" pitchFamily="34" charset="0"/>
                          <a:cs typeface="Arial" panose="020B0604020202020204" pitchFamily="34" charset="0"/>
                        </a:endParaRPr>
                      </a:p>
                    </a:txBody>
                    <a:tcPr marL="274320" marR="274320" anchor="ctr">
                      <a:lnL>
                        <a:noFill/>
                      </a:lnL>
                      <a:lnR>
                        <a:noFill/>
                      </a:lnR>
                      <a:lnT w="12700" cmpd="sng">
                        <a:solidFill>
                          <a:srgbClr val="000000"/>
                        </a:solidFill>
                      </a:lnT>
                      <a:lnB w="12700" cmpd="sng">
                        <a:solidFill>
                          <a:srgbClr val="000000"/>
                        </a:solidFill>
                      </a:lnB>
                      <a:lnTlToBr w="12700" cmpd="sng">
                        <a:noFill/>
                        <a:prstDash val="solid"/>
                      </a:lnTlToBr>
                      <a:lnBlToTr w="12700" cmpd="sng">
                        <a:noFill/>
                        <a:prstDash val="solid"/>
                      </a:lnBlToTr>
                      <a:noFill/>
                    </a:tcPr>
                  </a:tc>
                  <a:tc>
                    <a:txBody>
                      <a:bodyPr/>
                      <a:lstStyle>
                        <a:lvl1pPr marL="0" algn="l" defTabSz="700019" rtl="0" eaLnBrk="1" latinLnBrk="0" hangingPunct="1">
                          <a:defRPr sz="2756" b="1" kern="1200">
                            <a:solidFill>
                              <a:schemeClr val="tx1"/>
                            </a:solidFill>
                            <a:latin typeface="Arial"/>
                          </a:defRPr>
                        </a:lvl1pPr>
                        <a:lvl2pPr marL="700019" algn="l" defTabSz="700019" rtl="0" eaLnBrk="1" latinLnBrk="0" hangingPunct="1">
                          <a:defRPr sz="2756" b="1" kern="1200">
                            <a:solidFill>
                              <a:schemeClr val="tx1"/>
                            </a:solidFill>
                            <a:latin typeface="Arial"/>
                          </a:defRPr>
                        </a:lvl2pPr>
                        <a:lvl3pPr marL="1400038" algn="l" defTabSz="700019" rtl="0" eaLnBrk="1" latinLnBrk="0" hangingPunct="1">
                          <a:defRPr sz="2756" b="1" kern="1200">
                            <a:solidFill>
                              <a:schemeClr val="tx1"/>
                            </a:solidFill>
                            <a:latin typeface="Arial"/>
                          </a:defRPr>
                        </a:lvl3pPr>
                        <a:lvl4pPr marL="2100057" algn="l" defTabSz="700019" rtl="0" eaLnBrk="1" latinLnBrk="0" hangingPunct="1">
                          <a:defRPr sz="2756" b="1" kern="1200">
                            <a:solidFill>
                              <a:schemeClr val="tx1"/>
                            </a:solidFill>
                            <a:latin typeface="Arial"/>
                          </a:defRPr>
                        </a:lvl4pPr>
                        <a:lvl5pPr marL="2800076" algn="l" defTabSz="700019" rtl="0" eaLnBrk="1" latinLnBrk="0" hangingPunct="1">
                          <a:defRPr sz="2756" b="1" kern="1200">
                            <a:solidFill>
                              <a:schemeClr val="tx1"/>
                            </a:solidFill>
                            <a:latin typeface="Arial"/>
                          </a:defRPr>
                        </a:lvl5pPr>
                        <a:lvl6pPr marL="3500095" algn="l" defTabSz="700019" rtl="0" eaLnBrk="1" latinLnBrk="0" hangingPunct="1">
                          <a:defRPr sz="2756" b="1" kern="1200">
                            <a:solidFill>
                              <a:schemeClr val="tx1"/>
                            </a:solidFill>
                            <a:latin typeface="Arial"/>
                          </a:defRPr>
                        </a:lvl6pPr>
                        <a:lvl7pPr marL="4200114" algn="l" defTabSz="700019" rtl="0" eaLnBrk="1" latinLnBrk="0" hangingPunct="1">
                          <a:defRPr sz="2756" b="1" kern="1200">
                            <a:solidFill>
                              <a:schemeClr val="tx1"/>
                            </a:solidFill>
                            <a:latin typeface="Arial"/>
                          </a:defRPr>
                        </a:lvl7pPr>
                        <a:lvl8pPr marL="4900132" algn="l" defTabSz="700019" rtl="0" eaLnBrk="1" latinLnBrk="0" hangingPunct="1">
                          <a:defRPr sz="2756" b="1" kern="1200">
                            <a:solidFill>
                              <a:schemeClr val="tx1"/>
                            </a:solidFill>
                            <a:latin typeface="Arial"/>
                          </a:defRPr>
                        </a:lvl8pPr>
                        <a:lvl9pPr marL="5600151" algn="l" defTabSz="700019" rtl="0" eaLnBrk="1" latinLnBrk="0" hangingPunct="1">
                          <a:defRPr sz="2756" b="1" kern="1200">
                            <a:solidFill>
                              <a:schemeClr val="tx1"/>
                            </a:solidFill>
                            <a:latin typeface="Arial"/>
                          </a:defRPr>
                        </a:lvl9pPr>
                      </a:lstStyle>
                      <a:p>
                        <a:pPr marL="0" marR="0" algn="ctr">
                          <a:lnSpc>
                            <a:spcPct val="115000"/>
                          </a:lnSpc>
                          <a:spcBef>
                            <a:spcPts val="50"/>
                          </a:spcBef>
                          <a:spcAft>
                            <a:spcPts val="50"/>
                          </a:spcAft>
                        </a:pPr>
                        <a:r>
                          <a:rPr lang="en-US" sz="2000" kern="120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a:t> 200 mg QD</a:t>
                        </a:r>
                        <a:br>
                          <a:rPr lang="en-US" sz="2000" kern="120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</a:br>
                        <a:r>
                          <a:rPr lang="en-US" sz="2000" kern="120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a:t>(N=6)</a:t>
                        </a:r>
                        <a:endParaRPr lang="en-US" sz="2000" b="1" kern="1200">
                          <a:solidFill>
                            <a:schemeClr val="lt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endParaRPr>
                      </a:p>
                    </a:txBody>
                    <a:tcPr marL="274320" marR="274320">
                      <a:lnL>
                        <a:noFill/>
                      </a:lnL>
                      <a:lnR>
                        <a:noFill/>
                      </a:lnR>
                      <a:lnT w="12700" cmpd="sng">
                        <a:solidFill>
                          <a:srgbClr val="000000"/>
                        </a:solidFill>
                      </a:lnT>
                      <a:lnB w="12700" cap="flat" cmpd="sng" algn="ctr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 w="12700" cmpd="sng">
                        <a:noFill/>
                        <a:prstDash val="solid"/>
                      </a:lnTlToBr>
                      <a:lnBlToTr w="12700" cmpd="sng">
                        <a:noFill/>
                        <a:prstDash val="solid"/>
                      </a:lnBlToTr>
                      <a:noFill/>
                    </a:tcPr>
                  </a:tc>
                  <a:tc>
                    <a:txBody>
                      <a:bodyPr/>
                      <a:lstStyle>
                        <a:lvl1pPr marL="0" algn="l" defTabSz="700019" rtl="0" eaLnBrk="1" latinLnBrk="0" hangingPunct="1">
                          <a:defRPr sz="2756" b="1" kern="1200">
                            <a:solidFill>
                              <a:schemeClr val="tx1"/>
                            </a:solidFill>
                            <a:latin typeface="Arial"/>
                          </a:defRPr>
                        </a:lvl1pPr>
                        <a:lvl2pPr marL="700019" algn="l" defTabSz="700019" rtl="0" eaLnBrk="1" latinLnBrk="0" hangingPunct="1">
                          <a:defRPr sz="2756" b="1" kern="1200">
                            <a:solidFill>
                              <a:schemeClr val="tx1"/>
                            </a:solidFill>
                            <a:latin typeface="Arial"/>
                          </a:defRPr>
                        </a:lvl2pPr>
                        <a:lvl3pPr marL="1400038" algn="l" defTabSz="700019" rtl="0" eaLnBrk="1" latinLnBrk="0" hangingPunct="1">
                          <a:defRPr sz="2756" b="1" kern="1200">
                            <a:solidFill>
                              <a:schemeClr val="tx1"/>
                            </a:solidFill>
                            <a:latin typeface="Arial"/>
                          </a:defRPr>
                        </a:lvl3pPr>
                        <a:lvl4pPr marL="2100057" algn="l" defTabSz="700019" rtl="0" eaLnBrk="1" latinLnBrk="0" hangingPunct="1">
                          <a:defRPr sz="2756" b="1" kern="1200">
                            <a:solidFill>
                              <a:schemeClr val="tx1"/>
                            </a:solidFill>
                            <a:latin typeface="Arial"/>
                          </a:defRPr>
                        </a:lvl4pPr>
                        <a:lvl5pPr marL="2800076" algn="l" defTabSz="700019" rtl="0" eaLnBrk="1" latinLnBrk="0" hangingPunct="1">
                          <a:defRPr sz="2756" b="1" kern="1200">
                            <a:solidFill>
                              <a:schemeClr val="tx1"/>
                            </a:solidFill>
                            <a:latin typeface="Arial"/>
                          </a:defRPr>
                        </a:lvl5pPr>
                        <a:lvl6pPr marL="3500095" algn="l" defTabSz="700019" rtl="0" eaLnBrk="1" latinLnBrk="0" hangingPunct="1">
                          <a:defRPr sz="2756" b="1" kern="1200">
                            <a:solidFill>
                              <a:schemeClr val="tx1"/>
                            </a:solidFill>
                            <a:latin typeface="Arial"/>
                          </a:defRPr>
                        </a:lvl6pPr>
                        <a:lvl7pPr marL="4200114" algn="l" defTabSz="700019" rtl="0" eaLnBrk="1" latinLnBrk="0" hangingPunct="1">
                          <a:defRPr sz="2756" b="1" kern="1200">
                            <a:solidFill>
                              <a:schemeClr val="tx1"/>
                            </a:solidFill>
                            <a:latin typeface="Arial"/>
                          </a:defRPr>
                        </a:lvl7pPr>
                        <a:lvl8pPr marL="4900132" algn="l" defTabSz="700019" rtl="0" eaLnBrk="1" latinLnBrk="0" hangingPunct="1">
                          <a:defRPr sz="2756" b="1" kern="1200">
                            <a:solidFill>
                              <a:schemeClr val="tx1"/>
                            </a:solidFill>
                            <a:latin typeface="Arial"/>
                          </a:defRPr>
                        </a:lvl8pPr>
                        <a:lvl9pPr marL="5600151" algn="l" defTabSz="700019" rtl="0" eaLnBrk="1" latinLnBrk="0" hangingPunct="1">
                          <a:defRPr sz="2756" b="1" kern="1200">
                            <a:solidFill>
                              <a:schemeClr val="tx1"/>
                            </a:solidFill>
                            <a:latin typeface="Arial"/>
                          </a:defRPr>
                        </a:lvl9pPr>
                      </a:lstStyle>
                      <a:p>
                        <a:pPr marL="0" marR="0" algn="ctr">
                          <a:lnSpc>
                            <a:spcPct val="115000"/>
                          </a:lnSpc>
                          <a:spcBef>
                            <a:spcPts val="50"/>
                          </a:spcBef>
                          <a:spcAft>
                            <a:spcPts val="50"/>
                          </a:spcAft>
                        </a:pPr>
                        <a:r>
                          <a:rPr lang="en-US" sz="2000" kern="120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a:t> 400 mg QD</a:t>
                        </a:r>
                        <a:br>
                          <a:rPr lang="en-US" sz="2000" kern="120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</a:br>
                        <a:r>
                          <a:rPr lang="en-US" sz="2000" kern="120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a:t>(N=6)</a:t>
                        </a:r>
                        <a:endParaRPr lang="en-US" sz="2000" b="1" kern="1200">
                          <a:solidFill>
                            <a:schemeClr val="lt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endParaRPr>
                      </a:p>
                    </a:txBody>
                    <a:tcPr marL="274320" marR="274320">
                      <a:lnL>
                        <a:noFill/>
                      </a:lnL>
                      <a:lnR>
                        <a:noFill/>
                      </a:lnR>
                      <a:lnT w="12700" cmpd="sng">
                        <a:solidFill>
                          <a:srgbClr val="000000"/>
                        </a:solidFill>
                      </a:lnT>
                      <a:lnB w="12700" cap="flat" cmpd="sng" algn="ctr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 w="12700" cmpd="sng">
                        <a:noFill/>
                        <a:prstDash val="solid"/>
                      </a:lnTlToBr>
                      <a:lnBlToTr w="12700" cmpd="sng">
                        <a:noFill/>
                        <a:prstDash val="solid"/>
                      </a:lnBlToTr>
                      <a:noFill/>
                    </a:tcPr>
                  </a:tc>
                  <a:tc>
                    <a:txBody>
                      <a:bodyPr/>
                      <a:lstStyle/>
                      <a:p>
                        <a:pPr marL="0" marR="0" algn="ctr">
                          <a:lnSpc>
                            <a:spcPct val="115000"/>
                          </a:lnSpc>
                          <a:spcBef>
                            <a:spcPts val="50"/>
                          </a:spcBef>
                          <a:spcAft>
                            <a:spcPts val="50"/>
                          </a:spcAft>
                        </a:pPr>
                        <a:r>
                          <a:rPr lang="en-US" sz="2000" b="1" kern="120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a:t>800 mg QD</a:t>
                        </a:r>
                        <a:br>
                          <a:rPr lang="en-US" sz="2000" b="1" kern="120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</a:br>
                        <a:r>
                          <a:rPr lang="en-US" sz="2000" b="1" kern="120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a:t>(N=6)</a:t>
                        </a:r>
                        <a:endParaRPr lang="en-US" sz="2000" b="1" kern="1200">
                          <a:solidFill>
                            <a:schemeClr val="lt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endParaRPr>
                      </a:p>
                    </a:txBody>
                    <a:tcPr marL="274320" marR="274320">
                      <a:lnL>
                        <a:noFill/>
                      </a:lnL>
                      <a:lnR>
                        <a:noFill/>
                      </a:lnR>
                      <a:lnT w="12700" cmpd="sng">
                        <a:solidFill>
                          <a:srgbClr val="000000"/>
                        </a:solidFill>
                      </a:lnT>
                      <a:lnB w="12700" cap="flat" cmpd="sng" algn="ctr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 w="12700" cmpd="sng">
                        <a:noFill/>
                        <a:prstDash val="solid"/>
                      </a:lnTlToBr>
                      <a:lnBlToTr w="12700" cmpd="sng">
                        <a:noFill/>
                        <a:prstDash val="solid"/>
                      </a:lnBlToTr>
                      <a:noFill/>
                    </a:tcPr>
                  </a:tc>
                  <a:tc>
                    <a:txBody>
                      <a:bodyPr/>
                      <a:lstStyle/>
                      <a:p>
                        <a:pPr marL="0" marR="0" algn="ctr">
                          <a:lnSpc>
                            <a:spcPct val="115000"/>
                          </a:lnSpc>
                          <a:spcBef>
                            <a:spcPts val="50"/>
                          </a:spcBef>
                          <a:spcAft>
                            <a:spcPts val="50"/>
                          </a:spcAft>
                        </a:pPr>
                        <a:r>
                          <a:rPr lang="en-US" sz="2000" b="1" kern="1200" dirty="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+mn-ea"/>
                            <a:cs typeface="Arial" panose="020B0604020202020204" pitchFamily="34" charset="0"/>
                          </a:rPr>
                          <a:t>Placebo</a:t>
                        </a:r>
                      </a:p>
                      <a:p>
                        <a:pPr marL="0" marR="0" algn="ctr">
                          <a:lnSpc>
                            <a:spcPct val="115000"/>
                          </a:lnSpc>
                          <a:spcBef>
                            <a:spcPts val="50"/>
                          </a:spcBef>
                          <a:spcAft>
                            <a:spcPts val="50"/>
                          </a:spcAft>
                        </a:pPr>
                        <a:r>
                          <a:rPr lang="en-US" sz="2000" b="1" kern="1200" dirty="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+mn-ea"/>
                            <a:cs typeface="Arial" panose="020B0604020202020204" pitchFamily="34" charset="0"/>
                          </a:rPr>
                          <a:t>(N=6)</a:t>
                        </a:r>
                      </a:p>
                    </a:txBody>
                    <a:tcPr marL="274320" marR="274320">
                      <a:lnL>
                        <a:noFill/>
                      </a:lnL>
                      <a:lnR>
                        <a:noFill/>
                      </a:lnR>
                      <a:lnT w="12700" cmpd="sng">
                        <a:solidFill>
                          <a:srgbClr val="000000"/>
                        </a:solidFill>
                      </a:lnT>
                      <a:lnB w="12700" cap="flat" cmpd="sng" algn="ctr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 w="12700" cmpd="sng">
                        <a:noFill/>
                        <a:prstDash val="solid"/>
                      </a:lnTlToBr>
                      <a:lnBlToTr w="12700" cmpd="sng">
                        <a:noFill/>
                        <a:prstDash val="solid"/>
                      </a:lnBlToTr>
                      <a:noFill/>
                    </a:tcPr>
                  </a:tc>
                  <a:extLst>
                    <a:ext uri="{0D108BD9-81ED-4DB2-BD59-A6C34878D82A}">
                      <a16:rowId xmlns:a16="http://schemas.microsoft.com/office/drawing/2014/main" val="10000"/>
                    </a:ext>
                  </a:extLst>
                </a:tr>
                <a:tr h="395643">
                  <a:tc>
                    <a:txBody>
                      <a:bodyPr/>
                      <a:lstStyle>
                        <a:lvl1pPr marL="0" algn="l" defTabSz="700019" rtl="0" eaLnBrk="1" latinLnBrk="0" hangingPunct="1">
                          <a:defRPr sz="2756" kern="1200">
                            <a:solidFill>
                              <a:schemeClr val="tx1"/>
                            </a:solidFill>
                            <a:latin typeface="Arial"/>
                          </a:defRPr>
                        </a:lvl1pPr>
                        <a:lvl2pPr marL="700019" algn="l" defTabSz="700019" rtl="0" eaLnBrk="1" latinLnBrk="0" hangingPunct="1">
                          <a:defRPr sz="2756" kern="1200">
                            <a:solidFill>
                              <a:schemeClr val="tx1"/>
                            </a:solidFill>
                            <a:latin typeface="Arial"/>
                          </a:defRPr>
                        </a:lvl2pPr>
                        <a:lvl3pPr marL="1400038" algn="l" defTabSz="700019" rtl="0" eaLnBrk="1" latinLnBrk="0" hangingPunct="1">
                          <a:defRPr sz="2756" kern="1200">
                            <a:solidFill>
                              <a:schemeClr val="tx1"/>
                            </a:solidFill>
                            <a:latin typeface="Arial"/>
                          </a:defRPr>
                        </a:lvl3pPr>
                        <a:lvl4pPr marL="2100057" algn="l" defTabSz="700019" rtl="0" eaLnBrk="1" latinLnBrk="0" hangingPunct="1">
                          <a:defRPr sz="2756" kern="1200">
                            <a:solidFill>
                              <a:schemeClr val="tx1"/>
                            </a:solidFill>
                            <a:latin typeface="Arial"/>
                          </a:defRPr>
                        </a:lvl4pPr>
                        <a:lvl5pPr marL="2800076" algn="l" defTabSz="700019" rtl="0" eaLnBrk="1" latinLnBrk="0" hangingPunct="1">
                          <a:defRPr sz="2756" kern="1200">
                            <a:solidFill>
                              <a:schemeClr val="tx1"/>
                            </a:solidFill>
                            <a:latin typeface="Arial"/>
                          </a:defRPr>
                        </a:lvl5pPr>
                        <a:lvl6pPr marL="3500095" algn="l" defTabSz="700019" rtl="0" eaLnBrk="1" latinLnBrk="0" hangingPunct="1">
                          <a:defRPr sz="2756" kern="1200">
                            <a:solidFill>
                              <a:schemeClr val="tx1"/>
                            </a:solidFill>
                            <a:latin typeface="Arial"/>
                          </a:defRPr>
                        </a:lvl6pPr>
                        <a:lvl7pPr marL="4200114" algn="l" defTabSz="700019" rtl="0" eaLnBrk="1" latinLnBrk="0" hangingPunct="1">
                          <a:defRPr sz="2756" kern="1200">
                            <a:solidFill>
                              <a:schemeClr val="tx1"/>
                            </a:solidFill>
                            <a:latin typeface="Arial"/>
                          </a:defRPr>
                        </a:lvl7pPr>
                        <a:lvl8pPr marL="4900132" algn="l" defTabSz="700019" rtl="0" eaLnBrk="1" latinLnBrk="0" hangingPunct="1">
                          <a:defRPr sz="2756" kern="1200">
                            <a:solidFill>
                              <a:schemeClr val="tx1"/>
                            </a:solidFill>
                            <a:latin typeface="Arial"/>
                          </a:defRPr>
                        </a:lvl8pPr>
                        <a:lvl9pPr marL="5600151" algn="l" defTabSz="700019" rtl="0" eaLnBrk="1" latinLnBrk="0" hangingPunct="1">
                          <a:defRPr sz="2756" kern="1200">
                            <a:solidFill>
                              <a:schemeClr val="tx1"/>
                            </a:solidFill>
                            <a:latin typeface="Arial"/>
                          </a:defRPr>
                        </a:lvl9pPr>
                      </a:lstStyle>
                      <a:p>
                        <a:pPr marL="60325" indent="0" algn="l" fontAlgn="ctr"/>
                        <a:r>
                          <a:rPr lang="en-GB" sz="2000" u="none" strike="noStrike">
                            <a:effectLst/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a:t>   Baseline</a:t>
                        </a:r>
                        <a:endPara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endParaRPr>
                      </a:p>
                    </a:txBody>
                    <a:tcPr marL="274320" marR="274320" anchor="ctr">
                      <a:lnL>
                        <a:noFill/>
                      </a:lnL>
                      <a:lnR>
                        <a:noFill/>
                      </a:lnR>
                      <a:lnT w="12700" cap="flat" cmpd="sng" algn="ctr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noFill/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 w="12700" cmpd="sng">
                        <a:noFill/>
                        <a:prstDash val="solid"/>
                      </a:lnTlToBr>
                      <a:lnBlToTr w="12700" cmpd="sng">
                        <a:noFill/>
                        <a:prstDash val="solid"/>
                      </a:lnBlToTr>
                      <a:noFill/>
                    </a:tcPr>
                  </a:tc>
                  <a:tc>
                    <a:txBody>
                      <a:bodyPr/>
                      <a:lstStyle/>
                      <a:p>
                        <a:pPr marL="0" marR="0" algn="ctr">
                          <a:lnSpc>
                            <a:spcPct val="107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tabLst>
                            <a:tab pos="381635" algn="dec"/>
                          </a:tabLst>
                        </a:pPr>
                        <a:r>
                          <a:rPr lang="en-US" sz="2000">
                            <a:solidFill>
                              <a:srgbClr val="000000"/>
                            </a:solidFill>
                            <a:effectLst/>
                            <a:latin typeface="Arial" panose="020B0604020202020204" pitchFamily="34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a:t>1.18 (0.0, 2.5)</a:t>
                        </a:r>
                        <a:endParaRPr lang="en-US" sz="20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endParaRPr>
                      </a:p>
                    </a:txBody>
                    <a:tcPr marL="0" marR="0">
                      <a:lnL>
                        <a:noFill/>
                      </a:lnL>
                      <a:lnR>
                        <a:noFill/>
                      </a:lnR>
                      <a:lnT w="12700" cap="flat" cmpd="sng" algn="ctr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noFill/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 w="12700" cmpd="sng">
                        <a:noFill/>
                        <a:prstDash val="solid"/>
                      </a:lnTlToBr>
                      <a:lnBlToTr w="12700" cmpd="sng">
                        <a:noFill/>
                        <a:prstDash val="solid"/>
                      </a:lnBlToTr>
                      <a:noFill/>
                    </a:tcPr>
                  </a:tc>
                  <a:tc>
                    <a:txBody>
                      <a:bodyPr/>
                      <a:lstStyle/>
                      <a:p>
                        <a:pPr marL="0" marR="0" algn="ctr">
                          <a:lnSpc>
                            <a:spcPct val="107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tabLst>
                            <a:tab pos="381635" algn="dec"/>
                          </a:tabLst>
                        </a:pPr>
                        <a:r>
                          <a:rPr lang="en-US" sz="2000">
                            <a:solidFill>
                              <a:srgbClr val="000000"/>
                            </a:solidFill>
                            <a:effectLst/>
                            <a:latin typeface="Arial" panose="020B0604020202020204" pitchFamily="34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a:t>1.57 (0.0, 3.7)</a:t>
                        </a:r>
                        <a:endParaRPr lang="en-US" sz="20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endParaRPr>
                      </a:p>
                    </a:txBody>
                    <a:tcPr marL="0" marR="0">
                      <a:lnL>
                        <a:noFill/>
                      </a:lnL>
                      <a:lnR>
                        <a:noFill/>
                      </a:lnR>
                      <a:lnT w="12700" cap="flat" cmpd="sng" algn="ctr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noFill/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 w="12700" cmpd="sng">
                        <a:noFill/>
                        <a:prstDash val="solid"/>
                      </a:lnTlToBr>
                      <a:lnBlToTr w="12700" cmpd="sng">
                        <a:noFill/>
                        <a:prstDash val="solid"/>
                      </a:lnBlToTr>
                      <a:noFill/>
                    </a:tcPr>
                  </a:tc>
                  <a:tc>
                    <a:txBody>
                      <a:bodyPr/>
                      <a:lstStyle/>
                      <a:p>
                        <a:pPr marL="0" marR="0" algn="ctr">
                          <a:lnSpc>
                            <a:spcPct val="107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tabLst>
                            <a:tab pos="381635" algn="dec"/>
                          </a:tabLst>
                        </a:pPr>
                        <a:r>
                          <a:rPr lang="en-US" sz="2000">
                            <a:solidFill>
                              <a:srgbClr val="000000"/>
                            </a:solidFill>
                            <a:effectLst/>
                            <a:latin typeface="Arial" panose="020B0604020202020204" pitchFamily="34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a:t>0.83 (0.0, 4.2)</a:t>
                        </a:r>
                        <a:endParaRPr lang="en-US" sz="20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endParaRPr>
                      </a:p>
                    </a:txBody>
                    <a:tcPr marL="0" marR="0">
                      <a:lnL>
                        <a:noFill/>
                      </a:lnL>
                      <a:lnR>
                        <a:noFill/>
                      </a:lnR>
                      <a:lnT w="12700" cap="flat" cmpd="sng" algn="ctr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noFill/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 w="12700" cmpd="sng">
                        <a:noFill/>
                        <a:prstDash val="solid"/>
                      </a:lnTlToBr>
                      <a:lnBlToTr w="12700" cmpd="sng">
                        <a:noFill/>
                        <a:prstDash val="solid"/>
                      </a:lnBlToTr>
                      <a:noFill/>
                    </a:tcPr>
                  </a:tc>
                  <a:tc>
                    <a:txBody>
                      <a:bodyPr/>
                      <a:lstStyle/>
                      <a:p>
                        <a:pPr marL="0" marR="0" algn="ctr">
                          <a:lnSpc>
                            <a:spcPct val="107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tabLst>
                            <a:tab pos="381635" algn="dec"/>
                          </a:tabLst>
                        </a:pPr>
                        <a:r>
                          <a:rPr lang="en-US" sz="2000">
                            <a:solidFill>
                              <a:srgbClr val="000000"/>
                            </a:solidFill>
                            <a:effectLst/>
                            <a:latin typeface="Arial" panose="020B0604020202020204" pitchFamily="34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a:t>0.96 (0.0, 2.1)</a:t>
                        </a:r>
                        <a:endParaRPr lang="en-US" sz="20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endParaRPr>
                      </a:p>
                    </a:txBody>
                    <a:tcPr marL="0" marR="0">
                      <a:lnL>
                        <a:noFill/>
                      </a:lnL>
                      <a:lnR>
                        <a:noFill/>
                      </a:lnR>
                      <a:lnT w="12700" cap="flat" cmpd="sng" algn="ctr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noFill/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 w="12700" cmpd="sng">
                        <a:noFill/>
                        <a:prstDash val="solid"/>
                      </a:lnTlToBr>
                      <a:lnBlToTr w="12700" cmpd="sng">
                        <a:noFill/>
                        <a:prstDash val="solid"/>
                      </a:lnBlToTr>
                      <a:noFill/>
                    </a:tcPr>
                  </a:tc>
                  <a:extLst>
                    <a:ext uri="{0D108BD9-81ED-4DB2-BD59-A6C34878D82A}">
                      <a16:rowId xmlns:a16="http://schemas.microsoft.com/office/drawing/2014/main" val="3705456260"/>
                    </a:ext>
                  </a:extLst>
                </a:tr>
                <a:tr h="395643">
                  <a:tc>
                    <a:txBody>
                      <a:bodyPr/>
                      <a:lstStyle>
                        <a:lvl1pPr marL="0" algn="l" defTabSz="700019" rtl="0" eaLnBrk="1" latinLnBrk="0" hangingPunct="1">
                          <a:defRPr sz="2756" kern="1200">
                            <a:solidFill>
                              <a:schemeClr val="tx1"/>
                            </a:solidFill>
                            <a:latin typeface="Arial"/>
                          </a:defRPr>
                        </a:lvl1pPr>
                        <a:lvl2pPr marL="700019" algn="l" defTabSz="700019" rtl="0" eaLnBrk="1" latinLnBrk="0" hangingPunct="1">
                          <a:defRPr sz="2756" kern="1200">
                            <a:solidFill>
                              <a:schemeClr val="tx1"/>
                            </a:solidFill>
                            <a:latin typeface="Arial"/>
                          </a:defRPr>
                        </a:lvl2pPr>
                        <a:lvl3pPr marL="1400038" algn="l" defTabSz="700019" rtl="0" eaLnBrk="1" latinLnBrk="0" hangingPunct="1">
                          <a:defRPr sz="2756" kern="1200">
                            <a:solidFill>
                              <a:schemeClr val="tx1"/>
                            </a:solidFill>
                            <a:latin typeface="Arial"/>
                          </a:defRPr>
                        </a:lvl3pPr>
                        <a:lvl4pPr marL="2100057" algn="l" defTabSz="700019" rtl="0" eaLnBrk="1" latinLnBrk="0" hangingPunct="1">
                          <a:defRPr sz="2756" kern="1200">
                            <a:solidFill>
                              <a:schemeClr val="tx1"/>
                            </a:solidFill>
                            <a:latin typeface="Arial"/>
                          </a:defRPr>
                        </a:lvl4pPr>
                        <a:lvl5pPr marL="2800076" algn="l" defTabSz="700019" rtl="0" eaLnBrk="1" latinLnBrk="0" hangingPunct="1">
                          <a:defRPr sz="2756" kern="1200">
                            <a:solidFill>
                              <a:schemeClr val="tx1"/>
                            </a:solidFill>
                            <a:latin typeface="Arial"/>
                          </a:defRPr>
                        </a:lvl5pPr>
                        <a:lvl6pPr marL="3500095" algn="l" defTabSz="700019" rtl="0" eaLnBrk="1" latinLnBrk="0" hangingPunct="1">
                          <a:defRPr sz="2756" kern="1200">
                            <a:solidFill>
                              <a:schemeClr val="tx1"/>
                            </a:solidFill>
                            <a:latin typeface="Arial"/>
                          </a:defRPr>
                        </a:lvl6pPr>
                        <a:lvl7pPr marL="4200114" algn="l" defTabSz="700019" rtl="0" eaLnBrk="1" latinLnBrk="0" hangingPunct="1">
                          <a:defRPr sz="2756" kern="1200">
                            <a:solidFill>
                              <a:schemeClr val="tx1"/>
                            </a:solidFill>
                            <a:latin typeface="Arial"/>
                          </a:defRPr>
                        </a:lvl7pPr>
                        <a:lvl8pPr marL="4900132" algn="l" defTabSz="700019" rtl="0" eaLnBrk="1" latinLnBrk="0" hangingPunct="1">
                          <a:defRPr sz="2756" kern="1200">
                            <a:solidFill>
                              <a:schemeClr val="tx1"/>
                            </a:solidFill>
                            <a:latin typeface="Arial"/>
                          </a:defRPr>
                        </a:lvl8pPr>
                        <a:lvl9pPr marL="5600151" algn="l" defTabSz="700019" rtl="0" eaLnBrk="1" latinLnBrk="0" hangingPunct="1">
                          <a:defRPr sz="2756" kern="1200">
                            <a:solidFill>
                              <a:schemeClr val="tx1"/>
                            </a:solidFill>
                            <a:latin typeface="Arial"/>
                          </a:defRPr>
                        </a:lvl9pPr>
                      </a:lstStyle>
                      <a:p>
                        <a:pPr marL="60325" indent="0" algn="l" fontAlgn="ctr"/>
                        <a:r>
                          <a:rPr lang="en-GB" sz="2000" u="none" strike="noStrike">
                            <a:effectLst/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a:t>   Change at Day 28</a:t>
                        </a:r>
                        <a:endPara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endParaRPr>
                      </a:p>
                    </a:txBody>
                    <a:tcPr marL="274320" marR="274320" anchor="ctr">
                      <a:lnL>
                        <a:noFill/>
                      </a:lnL>
                      <a:lnR>
                        <a:noFill/>
                      </a:lnR>
                      <a:lnT>
                        <a:noFill/>
                      </a:lnT>
                      <a:lnB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 w="12700" cmpd="sng">
                        <a:noFill/>
                        <a:prstDash val="solid"/>
                      </a:lnTlToBr>
                      <a:lnBlToTr w="12700" cmpd="sng">
                        <a:noFill/>
                        <a:prstDash val="solid"/>
                      </a:lnBlToTr>
                      <a:noFill/>
                    </a:tcPr>
                  </a:tc>
                  <a:tc>
                    <a:txBody>
                      <a:bodyPr/>
                      <a:lstStyle/>
                      <a:p>
                        <a:pPr marL="0" marR="0" algn="ctr">
                          <a:lnSpc>
                            <a:spcPct val="107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tabLst>
                            <a:tab pos="381635" algn="dec"/>
                          </a:tabLst>
                        </a:pPr>
                        <a:r>
                          <a:rPr lang="en-US" sz="2000">
                            <a:solidFill>
                              <a:srgbClr val="000000"/>
                            </a:solidFill>
                            <a:effectLst/>
                            <a:latin typeface="Arial" panose="020B0604020202020204" pitchFamily="34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a:t>-0.81 (-2.3, 0.0)</a:t>
                        </a:r>
                        <a:r>
                          <a:rPr lang="en-US" sz="2000" baseline="30000">
                            <a:solidFill>
                              <a:srgbClr val="000000"/>
                            </a:solidFill>
                            <a:effectLst/>
                            <a:latin typeface="Arial" panose="020B0604020202020204" pitchFamily="34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a:t>b</a:t>
                        </a:r>
                        <a:endParaRPr lang="en-US" sz="20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endParaRPr>
                      </a:p>
                    </a:txBody>
                    <a:tcPr marL="0" marR="0">
                      <a:lnL>
                        <a:noFill/>
                      </a:lnL>
                      <a:lnR>
                        <a:noFill/>
                      </a:lnR>
                      <a:lnT>
                        <a:noFill/>
                      </a:lnT>
                      <a:lnB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 w="12700" cmpd="sng">
                        <a:noFill/>
                        <a:prstDash val="solid"/>
                      </a:lnTlToBr>
                      <a:lnBlToTr w="12700" cmpd="sng">
                        <a:noFill/>
                        <a:prstDash val="solid"/>
                      </a:lnBlToTr>
                      <a:noFill/>
                    </a:tcPr>
                  </a:tc>
                  <a:tc>
                    <a:txBody>
                      <a:bodyPr/>
                      <a:lstStyle/>
                      <a:p>
                        <a:pPr marL="0" marR="0" algn="ctr">
                          <a:lnSpc>
                            <a:spcPct val="107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tabLst>
                            <a:tab pos="381635" algn="dec"/>
                          </a:tabLst>
                        </a:pPr>
                        <a:r>
                          <a:rPr lang="en-US" sz="2000">
                            <a:solidFill>
                              <a:srgbClr val="000000"/>
                            </a:solidFill>
                            <a:effectLst/>
                            <a:latin typeface="Arial" panose="020B0604020202020204" pitchFamily="34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a:t>-1.12 (-2.8, 0.2)</a:t>
                        </a:r>
                        <a:endParaRPr lang="en-US" sz="20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endParaRPr>
                      </a:p>
                    </a:txBody>
                    <a:tcPr marL="0" marR="0">
                      <a:lnL>
                        <a:noFill/>
                      </a:lnL>
                      <a:lnR>
                        <a:noFill/>
                      </a:lnR>
                      <a:lnT>
                        <a:noFill/>
                      </a:lnT>
                      <a:lnB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 w="12700" cmpd="sng">
                        <a:noFill/>
                        <a:prstDash val="solid"/>
                      </a:lnTlToBr>
                      <a:lnBlToTr w="12700" cmpd="sng">
                        <a:noFill/>
                        <a:prstDash val="solid"/>
                      </a:lnBlToTr>
                      <a:noFill/>
                    </a:tcPr>
                  </a:tc>
                  <a:tc>
                    <a:txBody>
                      <a:bodyPr/>
                      <a:lstStyle/>
                      <a:p>
                        <a:pPr marL="0" marR="0" algn="ctr">
                          <a:lnSpc>
                            <a:spcPct val="107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tabLst>
                            <a:tab pos="381635" algn="dec"/>
                          </a:tabLst>
                        </a:pPr>
                        <a:r>
                          <a:rPr lang="en-US" sz="2000" dirty="0">
                            <a:solidFill>
                              <a:srgbClr val="000000"/>
                            </a:solidFill>
                            <a:effectLst/>
                            <a:latin typeface="Arial" panose="020B0604020202020204" pitchFamily="34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a:t>0.10 (-1.9, 0.8)*</a:t>
                        </a:r>
                        <a:endParaRPr lang="en-US" sz="20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endParaRPr>
                      </a:p>
                    </a:txBody>
                    <a:tcPr marL="0" marR="0">
                      <a:lnL>
                        <a:noFill/>
                      </a:lnL>
                      <a:lnR>
                        <a:noFill/>
                      </a:lnR>
                      <a:lnT>
                        <a:noFill/>
                      </a:lnT>
                      <a:lnB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 w="12700" cmpd="sng">
                        <a:noFill/>
                        <a:prstDash val="solid"/>
                      </a:lnTlToBr>
                      <a:lnBlToTr w="12700" cmpd="sng">
                        <a:noFill/>
                        <a:prstDash val="solid"/>
                      </a:lnBlToTr>
                      <a:noFill/>
                    </a:tcPr>
                  </a:tc>
                  <a:tc>
                    <a:txBody>
                      <a:bodyPr/>
                      <a:lstStyle/>
                      <a:p>
                        <a:pPr marL="0" marR="0" algn="ctr">
                          <a:lnSpc>
                            <a:spcPct val="107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tabLst>
                            <a:tab pos="381635" algn="dec"/>
                          </a:tabLst>
                        </a:pPr>
                        <a:r>
                          <a:rPr lang="en-US" sz="2000" dirty="0">
                            <a:solidFill>
                              <a:srgbClr val="000000"/>
                            </a:solidFill>
                            <a:effectLst/>
                            <a:latin typeface="Arial" panose="020B0604020202020204" pitchFamily="34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a:t>-0.19 (-1.2, 0.8)</a:t>
                        </a:r>
                        <a:endParaRPr lang="en-US" sz="20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endParaRPr>
                      </a:p>
                    </a:txBody>
                    <a:tcPr marL="0" marR="0">
                      <a:lnL>
                        <a:noFill/>
                      </a:lnL>
                      <a:lnR>
                        <a:noFill/>
                      </a:lnR>
                      <a:lnT>
                        <a:noFill/>
                      </a:lnT>
                      <a:lnB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 w="12700" cmpd="sng">
                        <a:noFill/>
                        <a:prstDash val="solid"/>
                      </a:lnTlToBr>
                      <a:lnBlToTr w="12700" cmpd="sng">
                        <a:noFill/>
                        <a:prstDash val="solid"/>
                      </a:lnBlToTr>
                      <a:noFill/>
                    </a:tcPr>
                  </a:tc>
                  <a:extLst>
                    <a:ext uri="{0D108BD9-81ED-4DB2-BD59-A6C34878D82A}">
                      <a16:rowId xmlns:a16="http://schemas.microsoft.com/office/drawing/2014/main" val="1239304217"/>
                    </a:ext>
                  </a:extLst>
                </a:tr>
              </a:tbl>
            </a:graphicData>
          </a:graphic>
        </p:graphicFrame>
        <p:sp>
          <p:nvSpPr>
            <p:cNvPr id="76" name="TextBox 75">
              <a:extLst>
                <a:ext uri="{FF2B5EF4-FFF2-40B4-BE49-F238E27FC236}">
                  <a16:creationId xmlns:a16="http://schemas.microsoft.com/office/drawing/2014/main" id="{1B06D936-15E3-47E0-8A26-42E2E7678F5E}"/>
                </a:ext>
              </a:extLst>
            </p:cNvPr>
            <p:cNvSpPr txBox="1"/>
            <p:nvPr/>
          </p:nvSpPr>
          <p:spPr>
            <a:xfrm>
              <a:off x="25624631" y="21773963"/>
              <a:ext cx="10972800" cy="400110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b="1" dirty="0">
                  <a:solidFill>
                    <a:schemeClr val="tx1"/>
                  </a:solidFill>
                  <a:ea typeface="+mn-ea"/>
                  <a:cs typeface="Arial" panose="020B0604020202020204" pitchFamily="34" charset="0"/>
                </a:rPr>
                <a:t>Table 4</a:t>
              </a:r>
              <a:r>
                <a:rPr lang="en-US" sz="2000" dirty="0">
                  <a:solidFill>
                    <a:schemeClr val="tx1"/>
                  </a:solidFill>
                  <a:ea typeface="+mn-ea"/>
                  <a:cs typeface="Arial" panose="020B0604020202020204" pitchFamily="34" charset="0"/>
                </a:rPr>
                <a:t>. HBV RNA (Log U/mL) Change with 28-day </a:t>
              </a:r>
              <a:r>
                <a:rPr lang="en-US" sz="2000" dirty="0" err="1">
                  <a:solidFill>
                    <a:schemeClr val="tx1"/>
                  </a:solidFill>
                  <a:ea typeface="+mn-ea"/>
                  <a:cs typeface="Arial" panose="020B0604020202020204" pitchFamily="34" charset="0"/>
                </a:rPr>
                <a:t>Treatment</a:t>
              </a:r>
              <a:r>
                <a:rPr lang="en-US" sz="2000" baseline="30000" dirty="0" err="1">
                  <a:solidFill>
                    <a:schemeClr val="tx1"/>
                  </a:solidFill>
                  <a:ea typeface="+mn-ea"/>
                  <a:cs typeface="Arial" panose="020B0604020202020204" pitchFamily="34" charset="0"/>
                </a:rPr>
                <a:t>a</a:t>
              </a:r>
              <a:endParaRPr lang="en-US" sz="2000" dirty="0">
                <a:solidFill>
                  <a:schemeClr val="tx1"/>
                </a:solidFill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77" name="TextBox 76">
              <a:extLst>
                <a:ext uri="{FF2B5EF4-FFF2-40B4-BE49-F238E27FC236}">
                  <a16:creationId xmlns:a16="http://schemas.microsoft.com/office/drawing/2014/main" id="{FBC54172-486D-46AB-A7B6-0D2139E5D1CC}"/>
                </a:ext>
              </a:extLst>
            </p:cNvPr>
            <p:cNvSpPr txBox="1"/>
            <p:nvPr/>
          </p:nvSpPr>
          <p:spPr>
            <a:xfrm>
              <a:off x="25624631" y="23849934"/>
              <a:ext cx="12055965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342900" indent="-342900">
                <a:buAutoNum type="alphaLcPeriod"/>
              </a:pPr>
              <a:r>
                <a:rPr lang="en-US" sz="1600" dirty="0"/>
                <a:t>Data presented in Mean (Range)</a:t>
              </a:r>
            </a:p>
            <a:p>
              <a:pPr marL="342900" indent="-342900">
                <a:buAutoNum type="alphaLcPeriod"/>
              </a:pPr>
              <a:r>
                <a:rPr lang="en-US" sz="1600" dirty="0"/>
                <a:t>n = 5</a:t>
              </a:r>
            </a:p>
            <a:p>
              <a:r>
                <a:rPr lang="en-US" sz="1600" dirty="0"/>
                <a:t>*5 of 6 subjects had HBV RNA &lt; LOD at baseline and the effect of EDP-514 on HBV RNA could not be assessed in these subjects</a:t>
              </a:r>
            </a:p>
          </p:txBody>
        </p:sp>
      </p:grpSp>
      <p:sp>
        <p:nvSpPr>
          <p:cNvPr id="79" name="TextBox 78">
            <a:extLst>
              <a:ext uri="{FF2B5EF4-FFF2-40B4-BE49-F238E27FC236}">
                <a16:creationId xmlns:a16="http://schemas.microsoft.com/office/drawing/2014/main" id="{D874253A-B7A1-467F-A27E-88E6EFAD10A6}"/>
              </a:ext>
            </a:extLst>
          </p:cNvPr>
          <p:cNvSpPr txBox="1"/>
          <p:nvPr/>
        </p:nvSpPr>
        <p:spPr>
          <a:xfrm>
            <a:off x="37813761" y="12308394"/>
            <a:ext cx="1096544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>
                <a:solidFill>
                  <a:schemeClr val="tx1"/>
                </a:solidFill>
                <a:ea typeface="+mn-ea"/>
                <a:cs typeface="Arial" panose="020B0604020202020204" pitchFamily="34" charset="0"/>
              </a:rPr>
              <a:t>Figure 4</a:t>
            </a:r>
            <a:r>
              <a:rPr lang="en-US" sz="2000" dirty="0">
                <a:solidFill>
                  <a:schemeClr val="tx1"/>
                </a:solidFill>
                <a:ea typeface="+mn-ea"/>
                <a:cs typeface="Arial" panose="020B0604020202020204" pitchFamily="34" charset="0"/>
              </a:rPr>
              <a:t>. Antiviral Activity by HBV RNA Change from Baseline Over Time</a:t>
            </a:r>
          </a:p>
        </p:txBody>
      </p:sp>
      <p:sp>
        <p:nvSpPr>
          <p:cNvPr id="80" name="Content Placeholder 1">
            <a:extLst>
              <a:ext uri="{FF2B5EF4-FFF2-40B4-BE49-F238E27FC236}">
                <a16:creationId xmlns:a16="http://schemas.microsoft.com/office/drawing/2014/main" id="{2BBC4F6F-B45D-4856-885C-79F9B74E1D27}"/>
              </a:ext>
            </a:extLst>
          </p:cNvPr>
          <p:cNvSpPr txBox="1">
            <a:spLocks/>
          </p:cNvSpPr>
          <p:nvPr/>
        </p:nvSpPr>
        <p:spPr bwMode="auto">
          <a:xfrm>
            <a:off x="13674632" y="21696597"/>
            <a:ext cx="12536488" cy="368300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342900" indent="-342900" algn="l" rtl="0" eaLnBrk="1" fontAlgn="base" hangingPunct="1">
              <a:spcBef>
                <a:spcPct val="50000"/>
              </a:spcBef>
              <a:spcAft>
                <a:spcPct val="10000"/>
              </a:spcAft>
              <a:buClr>
                <a:srgbClr val="FF6600"/>
              </a:buClr>
              <a:buSzPct val="120000"/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+mn-lt"/>
                <a:ea typeface="MS PGothic" pitchFamily="34" charset="-128"/>
                <a:cs typeface="MS PGothic" charset="0"/>
              </a:defRPr>
            </a:lvl1pPr>
            <a:lvl2pPr marL="742950" indent="-285750" algn="l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FF6600"/>
              </a:buClr>
              <a:buSzPct val="120000"/>
              <a:buFont typeface="Arial" panose="020B0604020202020204" pitchFamily="34" charset="0"/>
              <a:buChar char="-"/>
              <a:defRPr sz="2000">
                <a:solidFill>
                  <a:schemeClr val="tx1"/>
                </a:solidFill>
                <a:latin typeface="+mn-lt"/>
                <a:ea typeface="MS PGothic" pitchFamily="34" charset="-128"/>
                <a:cs typeface="MS PGothic" charset="0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6600"/>
              </a:buClr>
              <a:buSzPct val="120000"/>
              <a:buFont typeface="Arial" panose="020B0604020202020204" pitchFamily="34" charset="0"/>
              <a:buChar char="•"/>
              <a:defRPr sz="1800">
                <a:solidFill>
                  <a:schemeClr val="tx1"/>
                </a:solidFill>
                <a:latin typeface="+mn-lt"/>
                <a:ea typeface="MS PGothic" pitchFamily="34" charset="-128"/>
                <a:cs typeface="MS PGothic" charset="0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6600"/>
              </a:buClr>
              <a:buSzPct val="120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+mn-lt"/>
                <a:ea typeface="MS PGothic" pitchFamily="34" charset="-128"/>
                <a:cs typeface="MS PGothic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6600"/>
              </a:buClr>
              <a:buSzPct val="120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+mn-lt"/>
                <a:ea typeface="MS PGothic" pitchFamily="34" charset="-128"/>
                <a:cs typeface="MS PGothic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800">
                <a:solidFill>
                  <a:schemeClr val="tx1"/>
                </a:solidFill>
                <a:latin typeface="+mn-lt"/>
                <a:ea typeface="ＭＳ Ｐゴシック" charset="-128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800">
                <a:solidFill>
                  <a:schemeClr val="tx1"/>
                </a:solidFill>
                <a:latin typeface="+mn-lt"/>
                <a:ea typeface="ＭＳ Ｐゴシック" charset="-128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800">
                <a:solidFill>
                  <a:schemeClr val="tx1"/>
                </a:solidFill>
                <a:latin typeface="+mn-lt"/>
                <a:ea typeface="ＭＳ Ｐゴシック" charset="-128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800">
                <a:solidFill>
                  <a:schemeClr val="tx1"/>
                </a:solidFill>
                <a:latin typeface="+mn-lt"/>
                <a:ea typeface="ＭＳ Ｐゴシック" charset="-128"/>
              </a:defRPr>
            </a:lvl9pPr>
          </a:lstStyle>
          <a:p>
            <a:pPr marL="0" indent="0">
              <a:buFont typeface="Arial" panose="020B0604020202020204" pitchFamily="34" charset="0"/>
              <a:buNone/>
              <a:defRPr/>
            </a:pPr>
            <a:r>
              <a:rPr lang="en-US" sz="2000" b="1" kern="0" dirty="0"/>
              <a:t>Table 3:</a:t>
            </a:r>
            <a:r>
              <a:rPr lang="en-US" sz="2000" kern="0" dirty="0"/>
              <a:t> Summary of TEAEs Following Administration of EDP-514 in the MAD Phase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endParaRPr lang="en-US" sz="2000" kern="0" dirty="0">
              <a:solidFill>
                <a:srgbClr val="000000"/>
              </a:solidFill>
            </a:endParaRPr>
          </a:p>
          <a:p>
            <a:pPr marL="0" indent="0">
              <a:buFont typeface="Arial" panose="020B0604020202020204" pitchFamily="34" charset="0"/>
              <a:buNone/>
              <a:defRPr/>
            </a:pPr>
            <a:endParaRPr lang="en-US" sz="2000" kern="0" dirty="0">
              <a:solidFill>
                <a:srgbClr val="000000"/>
              </a:solidFill>
            </a:endParaRPr>
          </a:p>
          <a:p>
            <a:pPr>
              <a:defRPr/>
            </a:pPr>
            <a:endParaRPr lang="en-US" sz="2000" kern="0" dirty="0">
              <a:solidFill>
                <a:srgbClr val="000000"/>
              </a:solidFill>
            </a:endParaRPr>
          </a:p>
        </p:txBody>
      </p:sp>
      <p:graphicFrame>
        <p:nvGraphicFramePr>
          <p:cNvPr id="81" name="Table 80">
            <a:extLst>
              <a:ext uri="{FF2B5EF4-FFF2-40B4-BE49-F238E27FC236}">
                <a16:creationId xmlns:a16="http://schemas.microsoft.com/office/drawing/2014/main" id="{CB13E496-553D-4FB4-A5F4-A07A2B98CE3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0052469"/>
              </p:ext>
            </p:extLst>
          </p:nvPr>
        </p:nvGraphicFramePr>
        <p:xfrm>
          <a:off x="13716066" y="22141659"/>
          <a:ext cx="12453620" cy="8880551"/>
        </p:xfrm>
        <a:graphic>
          <a:graphicData uri="http://schemas.openxmlformats.org/drawingml/2006/table">
            <a:tbl>
              <a:tblPr firstRow="1" bandRow="1"/>
              <a:tblGrid>
                <a:gridCol w="53213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630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63040">
                  <a:extLst>
                    <a:ext uri="{9D8B030D-6E8A-4147-A177-3AD203B41FA5}">
                      <a16:colId xmlns:a16="http://schemas.microsoft.com/office/drawing/2014/main" val="1246332807"/>
                    </a:ext>
                  </a:extLst>
                </a:gridCol>
                <a:gridCol w="1463040">
                  <a:extLst>
                    <a:ext uri="{9D8B030D-6E8A-4147-A177-3AD203B41FA5}">
                      <a16:colId xmlns:a16="http://schemas.microsoft.com/office/drawing/2014/main" val="1844674525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44852741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3093113175"/>
                    </a:ext>
                  </a:extLst>
                </a:gridCol>
              </a:tblGrid>
              <a:tr h="681300">
                <a:tc>
                  <a:txBody>
                    <a:bodyPr/>
                    <a:lstStyle>
                      <a:lvl1pPr marL="0" algn="l" defTabSz="700019" rtl="0" eaLnBrk="1" latinLnBrk="0" hangingPunct="1">
                        <a:defRPr sz="2756" b="1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700019" algn="l" defTabSz="700019" rtl="0" eaLnBrk="1" latinLnBrk="0" hangingPunct="1">
                        <a:defRPr sz="2756" b="1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1400038" algn="l" defTabSz="700019" rtl="0" eaLnBrk="1" latinLnBrk="0" hangingPunct="1">
                        <a:defRPr sz="2756" b="1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2100057" algn="l" defTabSz="700019" rtl="0" eaLnBrk="1" latinLnBrk="0" hangingPunct="1">
                        <a:defRPr sz="2756" b="1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2800076" algn="l" defTabSz="700019" rtl="0" eaLnBrk="1" latinLnBrk="0" hangingPunct="1">
                        <a:defRPr sz="2756" b="1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3500095" algn="l" defTabSz="700019" rtl="0" eaLnBrk="1" latinLnBrk="0" hangingPunct="1">
                        <a:defRPr sz="2756" b="1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4200114" algn="l" defTabSz="700019" rtl="0" eaLnBrk="1" latinLnBrk="0" hangingPunct="1">
                        <a:defRPr sz="2756" b="1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4900132" algn="l" defTabSz="700019" rtl="0" eaLnBrk="1" latinLnBrk="0" hangingPunct="1">
                        <a:defRPr sz="2756" b="1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5600151" algn="l" defTabSz="700019" rtl="0" eaLnBrk="1" latinLnBrk="0" hangingPunct="1">
                        <a:defRPr sz="2756" b="1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>
                        <a:lnSpc>
                          <a:spcPct val="107000"/>
                        </a:lnSpc>
                        <a:spcBef>
                          <a:spcPts val="50"/>
                        </a:spcBef>
                        <a:spcAft>
                          <a:spcPts val="50"/>
                        </a:spcAft>
                      </a:pPr>
                      <a:r>
                        <a:rPr lang="en-US" sz="2000">
                          <a:effectLst/>
                        </a:rPr>
                        <a:t>System Organ Class</a:t>
                      </a:r>
                      <a:br>
                        <a:rPr lang="en-US" sz="2000">
                          <a:effectLst/>
                        </a:rPr>
                      </a:br>
                      <a:r>
                        <a:rPr lang="en-US" sz="2000">
                          <a:effectLst/>
                        </a:rPr>
                        <a:t>  Preferred Term [n (%)]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>
                    <a:lnL>
                      <a:noFill/>
                    </a:lnL>
                    <a:lnR>
                      <a:noFill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</a:rPr>
                        <a:t>200 mg QD</a:t>
                      </a:r>
                      <a:br>
                        <a:rPr lang="en-US" sz="2000" b="1">
                          <a:effectLst/>
                        </a:rPr>
                      </a:br>
                      <a:r>
                        <a:rPr lang="en-US" sz="2000" b="1">
                          <a:effectLst/>
                        </a:rPr>
                        <a:t>(N=6)</a:t>
                      </a:r>
                      <a:endParaRPr lang="en-US" sz="20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b">
                    <a:lnL>
                      <a:noFill/>
                    </a:lnL>
                    <a:lnR>
                      <a:noFill/>
                    </a:lnR>
                    <a:lnT w="12700" cmpd="sng">
                      <a:solidFill>
                        <a:srgbClr val="000000"/>
                      </a:solidFill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</a:rPr>
                        <a:t>400 mg QD</a:t>
                      </a:r>
                      <a:br>
                        <a:rPr lang="en-US" sz="2000" b="1">
                          <a:effectLst/>
                        </a:rPr>
                      </a:br>
                      <a:r>
                        <a:rPr lang="en-US" sz="2000" b="1">
                          <a:effectLst/>
                        </a:rPr>
                        <a:t>(N=6)</a:t>
                      </a:r>
                      <a:endParaRPr lang="en-US" sz="20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b">
                    <a:lnL>
                      <a:noFill/>
                    </a:lnL>
                    <a:lnR>
                      <a:noFill/>
                    </a:lnR>
                    <a:lnT w="12700" cmpd="sng">
                      <a:solidFill>
                        <a:srgbClr val="000000"/>
                      </a:solidFill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00019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>
                          <a:effectLst/>
                        </a:rPr>
                        <a:t>800 mg QD</a:t>
                      </a:r>
                      <a:br>
                        <a:rPr lang="en-US" sz="2000" b="1">
                          <a:effectLst/>
                        </a:rPr>
                      </a:br>
                      <a:r>
                        <a:rPr lang="en-US" sz="2000" b="1">
                          <a:effectLst/>
                        </a:rPr>
                        <a:t>(N=6)</a:t>
                      </a:r>
                      <a:endParaRPr lang="en-US" sz="20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b">
                    <a:lnL>
                      <a:noFill/>
                    </a:lnL>
                    <a:lnR>
                      <a:noFill/>
                    </a:lnR>
                    <a:lnT w="12700" cmpd="sng">
                      <a:solidFill>
                        <a:srgbClr val="000000"/>
                      </a:solidFill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</a:rPr>
                        <a:t>Placebo</a:t>
                      </a:r>
                      <a:br>
                        <a:rPr lang="en-US" sz="2000" b="1">
                          <a:effectLst/>
                        </a:rPr>
                      </a:br>
                      <a:r>
                        <a:rPr lang="en-US" sz="2000" b="1">
                          <a:effectLst/>
                        </a:rPr>
                        <a:t>(N=6)</a:t>
                      </a:r>
                      <a:endParaRPr lang="en-US" sz="20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b">
                    <a:lnL>
                      <a:noFill/>
                    </a:lnL>
                    <a:lnR>
                      <a:noFill/>
                    </a:lnR>
                    <a:lnT w="12700" cmpd="sng">
                      <a:solidFill>
                        <a:srgbClr val="000000"/>
                      </a:solidFill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</a:rPr>
                        <a:t>Overall</a:t>
                      </a:r>
                      <a:br>
                        <a:rPr lang="en-US" sz="2000" b="1">
                          <a:effectLst/>
                        </a:rPr>
                      </a:br>
                      <a:r>
                        <a:rPr lang="en-US" sz="2000" b="1">
                          <a:effectLst/>
                        </a:rPr>
                        <a:t>(N=24)</a:t>
                      </a:r>
                      <a:endParaRPr lang="en-US" sz="20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b">
                    <a:lnL>
                      <a:noFill/>
                    </a:lnL>
                    <a:lnR>
                      <a:noFill/>
                    </a:lnR>
                    <a:lnT w="12700" cmpd="sng">
                      <a:solidFill>
                        <a:srgbClr val="000000"/>
                      </a:solidFill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8270">
                <a:tc>
                  <a:txBody>
                    <a:bodyPr/>
                    <a:lstStyle>
                      <a:lvl1pPr marL="0" algn="l" defTabSz="700019" rtl="0" eaLnBrk="1" latinLnBrk="0" hangingPunct="1">
                        <a:defRPr sz="2756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700019" algn="l" defTabSz="700019" rtl="0" eaLnBrk="1" latinLnBrk="0" hangingPunct="1">
                        <a:defRPr sz="2756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1400038" algn="l" defTabSz="700019" rtl="0" eaLnBrk="1" latinLnBrk="0" hangingPunct="1">
                        <a:defRPr sz="2756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2100057" algn="l" defTabSz="700019" rtl="0" eaLnBrk="1" latinLnBrk="0" hangingPunct="1">
                        <a:defRPr sz="2756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2800076" algn="l" defTabSz="700019" rtl="0" eaLnBrk="1" latinLnBrk="0" hangingPunct="1">
                        <a:defRPr sz="2756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3500095" algn="l" defTabSz="700019" rtl="0" eaLnBrk="1" latinLnBrk="0" hangingPunct="1">
                        <a:defRPr sz="2756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4200114" algn="l" defTabSz="700019" rtl="0" eaLnBrk="1" latinLnBrk="0" hangingPunct="1">
                        <a:defRPr sz="2756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4900132" algn="l" defTabSz="700019" rtl="0" eaLnBrk="1" latinLnBrk="0" hangingPunct="1">
                        <a:defRPr sz="2756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5600151" algn="l" defTabSz="700019" rtl="0" eaLnBrk="1" latinLnBrk="0" hangingPunct="1">
                        <a:defRPr sz="2756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>
                        <a:lnSpc>
                          <a:spcPct val="107000"/>
                        </a:lnSpc>
                        <a:spcBef>
                          <a:spcPts val="50"/>
                        </a:spcBef>
                        <a:spcAft>
                          <a:spcPts val="50"/>
                        </a:spcAft>
                      </a:pPr>
                      <a:r>
                        <a:rPr lang="en-US" sz="1900">
                          <a:effectLst/>
                        </a:rPr>
                        <a:t>Total Subjects with at Least One TEAE</a:t>
                      </a:r>
                      <a:endParaRPr lang="en-US" sz="1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mpd="sng">
                      <a:solidFill>
                        <a:srgbClr val="000000"/>
                      </a:solidFill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76885" algn="dec"/>
                        </a:tabLst>
                      </a:pPr>
                      <a:r>
                        <a:rPr lang="en-US" sz="19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5  (83.3)</a:t>
                      </a:r>
                      <a:endParaRPr lang="en-US" sz="19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76885" algn="dec"/>
                        </a:tabLst>
                      </a:pPr>
                      <a:r>
                        <a:rPr lang="en-US" sz="19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  (16.7)</a:t>
                      </a:r>
                      <a:endParaRPr lang="en-US" sz="19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76885" algn="dec"/>
                        </a:tabLst>
                      </a:pPr>
                      <a:r>
                        <a:rPr lang="en-US" sz="19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 (33.3)</a:t>
                      </a: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76885" algn="dec"/>
                        </a:tabLst>
                      </a:pPr>
                      <a:r>
                        <a:rPr lang="en-US" sz="19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0</a:t>
                      </a:r>
                      <a:endParaRPr lang="en-US" sz="19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76885" algn="dec"/>
                        </a:tabLst>
                      </a:pPr>
                      <a:r>
                        <a:rPr lang="en-US" sz="19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8  (33.3)</a:t>
                      </a:r>
                      <a:endParaRPr lang="en-US" sz="19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 gridSpan="6">
                  <a:txBody>
                    <a:bodyPr/>
                    <a:lstStyle>
                      <a:lvl1pPr marL="0" algn="l" defTabSz="700019" rtl="0" eaLnBrk="1" latinLnBrk="0" hangingPunct="1">
                        <a:defRPr sz="2756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700019" algn="l" defTabSz="700019" rtl="0" eaLnBrk="1" latinLnBrk="0" hangingPunct="1">
                        <a:defRPr sz="2756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1400038" algn="l" defTabSz="700019" rtl="0" eaLnBrk="1" latinLnBrk="0" hangingPunct="1">
                        <a:defRPr sz="2756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2100057" algn="l" defTabSz="700019" rtl="0" eaLnBrk="1" latinLnBrk="0" hangingPunct="1">
                        <a:defRPr sz="2756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2800076" algn="l" defTabSz="700019" rtl="0" eaLnBrk="1" latinLnBrk="0" hangingPunct="1">
                        <a:defRPr sz="2756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3500095" algn="l" defTabSz="700019" rtl="0" eaLnBrk="1" latinLnBrk="0" hangingPunct="1">
                        <a:defRPr sz="2756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4200114" algn="l" defTabSz="700019" rtl="0" eaLnBrk="1" latinLnBrk="0" hangingPunct="1">
                        <a:defRPr sz="2756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4900132" algn="l" defTabSz="700019" rtl="0" eaLnBrk="1" latinLnBrk="0" hangingPunct="1">
                        <a:defRPr sz="2756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5600151" algn="l" defTabSz="700019" rtl="0" eaLnBrk="1" latinLnBrk="0" hangingPunct="1">
                        <a:defRPr sz="2756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50"/>
                        </a:spcBef>
                        <a:spcAft>
                          <a:spcPts val="50"/>
                        </a:spcAft>
                      </a:pPr>
                      <a:r>
                        <a:rPr lang="en-US" sz="1900" dirty="0">
                          <a:effectLst/>
                        </a:rPr>
                        <a:t> </a:t>
                      </a:r>
                      <a:endParaRPr lang="en-US" sz="1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mpd="sng">
                      <a:noFill/>
                      <a:prstDash val="solid"/>
                    </a:lnL>
                    <a:lnT w="12700" cmpd="sng">
                      <a:noFill/>
                      <a:prstDash val="soli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mpd="sng">
                      <a:noFill/>
                      <a:prstDash val="solid"/>
                    </a:lnL>
                    <a:lnT w="12700" cmpd="sng">
                      <a:noFill/>
                      <a:prstDash val="soli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mpd="sng">
                      <a:noFill/>
                      <a:prstDash val="solid"/>
                    </a:lnL>
                    <a:lnT w="12700" cmpd="sng">
                      <a:noFill/>
                      <a:prstDash val="solid"/>
                    </a:lnT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50"/>
                        </a:spcBef>
                        <a:spcAft>
                          <a:spcPts val="50"/>
                        </a:spcAft>
                      </a:pP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5409">
                <a:tc gridSpan="6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9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Gastrointestinal disorders</a:t>
                      </a:r>
                      <a:endParaRPr lang="en-US" sz="19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CCCC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81635" algn="dec"/>
                        </a:tabLst>
                      </a:pPr>
                      <a:endParaRPr lang="en-US" sz="1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CC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mpd="sng">
                      <a:noFill/>
                      <a:prstDash val="soli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mpd="sng">
                      <a:noFill/>
                      <a:prstDash val="soli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mpd="sng">
                      <a:noFill/>
                      <a:prstDash val="solid"/>
                    </a:lnL>
                  </a:tcPr>
                </a:tc>
                <a:tc hMerge="1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8306454"/>
                  </a:ext>
                </a:extLst>
              </a:tr>
              <a:tr h="285409">
                <a:tc>
                  <a:txBody>
                    <a:bodyPr/>
                    <a:lstStyle/>
                    <a:p>
                      <a:pPr marL="13970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9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Nausea</a:t>
                      </a:r>
                      <a:endParaRPr lang="en-US" sz="19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81635" algn="dec"/>
                        </a:tabLst>
                      </a:pPr>
                      <a:r>
                        <a:rPr lang="en-US" sz="19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  (16.7)</a:t>
                      </a:r>
                      <a:r>
                        <a:rPr lang="en-US" sz="2200" baseline="30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*</a:t>
                      </a:r>
                      <a:endParaRPr lang="en-US" sz="2200" baseline="30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81635" algn="dec"/>
                        </a:tabLst>
                      </a:pPr>
                      <a:r>
                        <a:rPr lang="en-US" sz="19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  (16.7)</a:t>
                      </a:r>
                      <a:endParaRPr lang="en-US" sz="19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  <a:prstDash val="soli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81635" algn="dec"/>
                        </a:tabLst>
                      </a:pPr>
                      <a:r>
                        <a:rPr lang="en-US" sz="19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0</a:t>
                      </a:r>
                      <a:endParaRPr lang="en-US" sz="19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  <a:prstDash val="soli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81635" algn="dec"/>
                        </a:tabLst>
                      </a:pPr>
                      <a:r>
                        <a:rPr lang="en-US" sz="19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0</a:t>
                      </a:r>
                      <a:endParaRPr lang="en-US" sz="19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  <a:prstDash val="soli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81635" algn="dec"/>
                        </a:tabLst>
                      </a:pPr>
                      <a:r>
                        <a:rPr lang="en-US" sz="19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   (8.3)</a:t>
                      </a:r>
                      <a:endParaRPr lang="en-US" sz="19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94714148"/>
                  </a:ext>
                </a:extLst>
              </a:tr>
              <a:tr h="285409">
                <a:tc>
                  <a:txBody>
                    <a:bodyPr/>
                    <a:lstStyle/>
                    <a:p>
                      <a:pPr marL="13970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9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Abdominal pain upper</a:t>
                      </a:r>
                      <a:endParaRPr lang="en-US" sz="19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81635" algn="dec"/>
                        </a:tabLst>
                      </a:pPr>
                      <a:r>
                        <a:rPr lang="en-US" sz="19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  (16.7)</a:t>
                      </a:r>
                      <a:r>
                        <a:rPr lang="en-US" sz="2200" baseline="30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*</a:t>
                      </a:r>
                      <a:endParaRPr lang="en-US" sz="2200" baseline="30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81635" algn="dec"/>
                        </a:tabLst>
                      </a:pPr>
                      <a:r>
                        <a:rPr lang="en-US" sz="19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0</a:t>
                      </a:r>
                      <a:endParaRPr lang="en-US" sz="19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81635" algn="dec"/>
                        </a:tabLst>
                      </a:pPr>
                      <a:r>
                        <a:rPr lang="en-US" sz="19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0</a:t>
                      </a:r>
                      <a:endParaRPr lang="en-US" sz="19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81635" algn="dec"/>
                        </a:tabLst>
                      </a:pPr>
                      <a:r>
                        <a:rPr lang="en-US" sz="19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0</a:t>
                      </a:r>
                      <a:endParaRPr lang="en-US" sz="19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81635" algn="dec"/>
                        </a:tabLst>
                      </a:pPr>
                      <a:r>
                        <a:rPr lang="en-US" sz="19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   (4.2)</a:t>
                      </a:r>
                      <a:endParaRPr lang="en-US" sz="19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67176964"/>
                  </a:ext>
                </a:extLst>
              </a:tr>
              <a:tr h="285409">
                <a:tc>
                  <a:txBody>
                    <a:bodyPr/>
                    <a:lstStyle/>
                    <a:p>
                      <a:pPr marL="13970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90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Diarrhoea</a:t>
                      </a:r>
                      <a:endParaRPr lang="en-US" sz="19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81635" algn="dec"/>
                        </a:tabLst>
                      </a:pPr>
                      <a:r>
                        <a:rPr lang="en-US" sz="19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  (16.7)</a:t>
                      </a:r>
                      <a:r>
                        <a:rPr lang="en-US" sz="2200" baseline="30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*</a:t>
                      </a:r>
                      <a:endParaRPr lang="en-US" sz="2200" baseline="30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81635" algn="dec"/>
                        </a:tabLst>
                      </a:pPr>
                      <a:r>
                        <a:rPr lang="en-US" sz="19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0</a:t>
                      </a:r>
                      <a:endParaRPr lang="en-US" sz="19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81635" algn="dec"/>
                        </a:tabLst>
                      </a:pPr>
                      <a:r>
                        <a:rPr lang="en-US" sz="19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0</a:t>
                      </a:r>
                      <a:endParaRPr lang="en-US" sz="19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81635" algn="dec"/>
                        </a:tabLst>
                      </a:pPr>
                      <a:r>
                        <a:rPr lang="en-US" sz="19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0</a:t>
                      </a:r>
                      <a:endParaRPr lang="en-US" sz="19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81635" algn="dec"/>
                        </a:tabLst>
                      </a:pPr>
                      <a:r>
                        <a:rPr lang="en-US" sz="19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   (4.2)</a:t>
                      </a:r>
                      <a:endParaRPr lang="en-US" sz="19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91193359"/>
                  </a:ext>
                </a:extLst>
              </a:tr>
              <a:tr h="285409">
                <a:tc gridSpan="6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9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Investigations</a:t>
                      </a:r>
                      <a:endParaRPr lang="en-US" sz="19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CCCC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81635" algn="dec"/>
                        </a:tabLst>
                      </a:pPr>
                      <a:endParaRPr lang="en-US" sz="1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CC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mpd="sng">
                      <a:noFill/>
                      <a:prstDash val="solid"/>
                    </a:lnL>
                    <a:lnT w="12700" cmpd="sng">
                      <a:noFill/>
                      <a:prstDash val="soli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mpd="sng">
                      <a:noFill/>
                      <a:prstDash val="solid"/>
                    </a:lnL>
                    <a:lnT w="12700" cmpd="sng">
                      <a:noFill/>
                      <a:prstDash val="soli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mpd="sng">
                      <a:noFill/>
                      <a:prstDash val="solid"/>
                    </a:lnL>
                    <a:lnT w="12700" cmpd="sng">
                      <a:noFill/>
                      <a:prstDash val="solid"/>
                    </a:lnT>
                  </a:tcPr>
                </a:tc>
                <a:tc hMerge="1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61711750"/>
                  </a:ext>
                </a:extLst>
              </a:tr>
              <a:tr h="285409">
                <a:tc>
                  <a:txBody>
                    <a:bodyPr/>
                    <a:lstStyle/>
                    <a:p>
                      <a:pPr marL="13970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9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Blood creatine phosphokinase increased</a:t>
                      </a:r>
                      <a:endParaRPr lang="en-US" sz="19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81635" algn="dec"/>
                        </a:tabLst>
                      </a:pPr>
                      <a:r>
                        <a:rPr lang="en-US" sz="19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0</a:t>
                      </a:r>
                      <a:endParaRPr lang="en-US" sz="19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81635" algn="dec"/>
                        </a:tabLst>
                      </a:pPr>
                      <a:r>
                        <a:rPr lang="en-US" sz="19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0</a:t>
                      </a:r>
                      <a:endParaRPr lang="en-US" sz="19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  <a:prstDash val="soli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81635" algn="dec"/>
                        </a:tabLst>
                      </a:pPr>
                      <a:r>
                        <a:rPr lang="en-US" sz="19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  (33.3)</a:t>
                      </a:r>
                      <a:r>
                        <a:rPr lang="en-US" sz="2200" baseline="30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^</a:t>
                      </a:r>
                      <a:endParaRPr lang="en-US" sz="2200" baseline="30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  <a:prstDash val="soli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81635" algn="dec"/>
                        </a:tabLst>
                      </a:pPr>
                      <a:r>
                        <a:rPr lang="en-US" sz="19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0</a:t>
                      </a:r>
                      <a:endParaRPr lang="en-US" sz="19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  <a:prstDash val="soli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81635" algn="dec"/>
                        </a:tabLst>
                      </a:pPr>
                      <a:r>
                        <a:rPr lang="en-US" sz="19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   (8.3)</a:t>
                      </a:r>
                      <a:endParaRPr lang="en-US" sz="19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65808040"/>
                  </a:ext>
                </a:extLst>
              </a:tr>
              <a:tr h="285409">
                <a:tc>
                  <a:txBody>
                    <a:bodyPr/>
                    <a:lstStyle/>
                    <a:p>
                      <a:pPr marL="13970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9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Neutrophil count decreased</a:t>
                      </a:r>
                      <a:endParaRPr lang="en-US" sz="19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81635" algn="dec"/>
                        </a:tabLst>
                      </a:pPr>
                      <a:r>
                        <a:rPr lang="en-US" sz="19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0</a:t>
                      </a:r>
                      <a:endParaRPr lang="en-US" sz="19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81635" algn="dec"/>
                        </a:tabLst>
                      </a:pPr>
                      <a:r>
                        <a:rPr lang="en-US" sz="19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0</a:t>
                      </a:r>
                      <a:endParaRPr lang="en-US" sz="19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81635" algn="dec"/>
                        </a:tabLst>
                      </a:pPr>
                      <a:r>
                        <a:rPr lang="en-US" sz="19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  (16.7)</a:t>
                      </a:r>
                      <a:r>
                        <a:rPr lang="en-US" sz="2200" baseline="30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^</a:t>
                      </a:r>
                      <a:endParaRPr lang="en-US" sz="2200" baseline="30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81635" algn="dec"/>
                        </a:tabLst>
                      </a:pPr>
                      <a:r>
                        <a:rPr lang="en-US" sz="19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0</a:t>
                      </a:r>
                      <a:endParaRPr lang="en-US" sz="19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81635" algn="dec"/>
                        </a:tabLst>
                      </a:pPr>
                      <a:r>
                        <a:rPr lang="en-US" sz="19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   (4.2)</a:t>
                      </a:r>
                      <a:endParaRPr lang="en-US" sz="19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27290670"/>
                  </a:ext>
                </a:extLst>
              </a:tr>
              <a:tr h="285409">
                <a:tc>
                  <a:txBody>
                    <a:bodyPr/>
                    <a:lstStyle/>
                    <a:p>
                      <a:pPr marL="13970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9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White blood cell count decreased</a:t>
                      </a:r>
                      <a:endParaRPr lang="en-US" sz="19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81635" algn="dec"/>
                        </a:tabLst>
                      </a:pPr>
                      <a:r>
                        <a:rPr lang="en-US" sz="19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0</a:t>
                      </a:r>
                      <a:endParaRPr lang="en-US" sz="19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81635" algn="dec"/>
                        </a:tabLst>
                      </a:pPr>
                      <a:r>
                        <a:rPr lang="en-US" sz="19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0</a:t>
                      </a:r>
                      <a:endParaRPr lang="en-US" sz="19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81635" algn="dec"/>
                        </a:tabLst>
                      </a:pPr>
                      <a:r>
                        <a:rPr lang="en-US" sz="19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  (16.7)</a:t>
                      </a:r>
                      <a:r>
                        <a:rPr lang="en-US" sz="2200" baseline="30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^</a:t>
                      </a:r>
                      <a:endParaRPr lang="en-US" sz="2200" baseline="30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81635" algn="dec"/>
                        </a:tabLst>
                      </a:pPr>
                      <a:r>
                        <a:rPr lang="en-US" sz="19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0</a:t>
                      </a:r>
                      <a:endParaRPr lang="en-US" sz="19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81635" algn="dec"/>
                        </a:tabLst>
                      </a:pPr>
                      <a:r>
                        <a:rPr lang="en-US" sz="19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   (4.2)</a:t>
                      </a:r>
                      <a:endParaRPr lang="en-US" sz="19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76537051"/>
                  </a:ext>
                </a:extLst>
              </a:tr>
              <a:tr h="285409">
                <a:tc gridSpan="6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9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Nervous system disorders</a:t>
                      </a:r>
                      <a:endParaRPr lang="en-US" sz="19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CCCC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81635" algn="dec"/>
                        </a:tabLst>
                      </a:pPr>
                      <a:endParaRPr lang="en-US" sz="1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CC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mpd="sng">
                      <a:noFill/>
                      <a:prstDash val="solid"/>
                    </a:lnL>
                    <a:lnT w="12700" cmpd="sng">
                      <a:noFill/>
                      <a:prstDash val="soli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mpd="sng">
                      <a:noFill/>
                      <a:prstDash val="solid"/>
                    </a:lnL>
                    <a:lnT w="12700" cmpd="sng">
                      <a:noFill/>
                      <a:prstDash val="soli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mpd="sng">
                      <a:noFill/>
                      <a:prstDash val="solid"/>
                    </a:lnL>
                    <a:lnT w="12700" cmpd="sng">
                      <a:noFill/>
                      <a:prstDash val="solid"/>
                    </a:lnT>
                  </a:tcPr>
                </a:tc>
                <a:tc hMerge="1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5057565"/>
                  </a:ext>
                </a:extLst>
              </a:tr>
              <a:tr h="285409">
                <a:tc>
                  <a:txBody>
                    <a:bodyPr/>
                    <a:lstStyle/>
                    <a:p>
                      <a:pPr marL="13970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9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Dizziness</a:t>
                      </a:r>
                      <a:endParaRPr lang="en-US" sz="19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81635" algn="dec"/>
                        </a:tabLst>
                      </a:pPr>
                      <a:r>
                        <a:rPr lang="en-US" sz="19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  (16.7)</a:t>
                      </a:r>
                      <a:endParaRPr lang="en-US" sz="19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81635" algn="dec"/>
                        </a:tabLst>
                      </a:pPr>
                      <a:r>
                        <a:rPr lang="en-US" sz="19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0</a:t>
                      </a:r>
                      <a:endParaRPr lang="en-US" sz="19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  <a:prstDash val="soli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81635" algn="dec"/>
                        </a:tabLst>
                      </a:pPr>
                      <a:r>
                        <a:rPr lang="en-US" sz="19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0</a:t>
                      </a:r>
                      <a:endParaRPr lang="en-US" sz="19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  <a:prstDash val="soli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81635" algn="dec"/>
                        </a:tabLst>
                      </a:pPr>
                      <a:r>
                        <a:rPr lang="en-US" sz="19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0</a:t>
                      </a:r>
                      <a:endParaRPr lang="en-US" sz="19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  <a:prstDash val="soli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81635" algn="dec"/>
                        </a:tabLst>
                      </a:pPr>
                      <a:r>
                        <a:rPr lang="en-US" sz="19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   (4.2)</a:t>
                      </a:r>
                      <a:endParaRPr lang="en-US" sz="19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33198107"/>
                  </a:ext>
                </a:extLst>
              </a:tr>
              <a:tr h="285409">
                <a:tc>
                  <a:txBody>
                    <a:bodyPr/>
                    <a:lstStyle/>
                    <a:p>
                      <a:pPr marL="13970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9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Headache</a:t>
                      </a:r>
                      <a:endParaRPr lang="en-US" sz="19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81635" algn="dec"/>
                        </a:tabLst>
                      </a:pPr>
                      <a:r>
                        <a:rPr lang="en-US" sz="19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0</a:t>
                      </a:r>
                      <a:endParaRPr lang="en-US" sz="19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81635" algn="dec"/>
                        </a:tabLst>
                      </a:pPr>
                      <a:r>
                        <a:rPr lang="en-US" sz="19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  (16.7)</a:t>
                      </a:r>
                      <a:endParaRPr lang="en-US" sz="19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81635" algn="dec"/>
                        </a:tabLst>
                      </a:pPr>
                      <a:r>
                        <a:rPr lang="en-US" sz="19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0</a:t>
                      </a:r>
                      <a:endParaRPr lang="en-US" sz="19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81635" algn="dec"/>
                        </a:tabLst>
                      </a:pPr>
                      <a:r>
                        <a:rPr lang="en-US" sz="19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0</a:t>
                      </a:r>
                      <a:endParaRPr lang="en-US" sz="19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81635" algn="dec"/>
                        </a:tabLst>
                      </a:pPr>
                      <a:r>
                        <a:rPr lang="en-US" sz="19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   (4.2)</a:t>
                      </a:r>
                      <a:endParaRPr lang="en-US" sz="19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7057252"/>
                  </a:ext>
                </a:extLst>
              </a:tr>
              <a:tr h="285409">
                <a:tc gridSpan="6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9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Respiratory, thoracic and mediastinal disorders</a:t>
                      </a:r>
                      <a:endParaRPr lang="en-US" sz="19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CCCC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81635" algn="dec"/>
                        </a:tabLst>
                      </a:pPr>
                      <a:endParaRPr lang="en-US" sz="1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CC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mpd="sng">
                      <a:noFill/>
                      <a:prstDash val="solid"/>
                    </a:lnL>
                    <a:lnT w="12700" cmpd="sng">
                      <a:noFill/>
                      <a:prstDash val="soli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mpd="sng">
                      <a:noFill/>
                      <a:prstDash val="solid"/>
                    </a:lnL>
                    <a:lnT w="12700" cmpd="sng">
                      <a:noFill/>
                      <a:prstDash val="soli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mpd="sng">
                      <a:noFill/>
                      <a:prstDash val="solid"/>
                    </a:lnL>
                    <a:lnT w="12700" cmpd="sng">
                      <a:noFill/>
                      <a:prstDash val="solid"/>
                    </a:lnT>
                  </a:tcPr>
                </a:tc>
                <a:tc hMerge="1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28538306"/>
                  </a:ext>
                </a:extLst>
              </a:tr>
              <a:tr h="285409">
                <a:tc>
                  <a:txBody>
                    <a:bodyPr/>
                    <a:lstStyle/>
                    <a:p>
                      <a:pPr marL="13970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9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Hyperventilation</a:t>
                      </a:r>
                      <a:endParaRPr lang="en-US" sz="19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81635" algn="dec"/>
                        </a:tabLst>
                      </a:pPr>
                      <a:r>
                        <a:rPr lang="en-US" sz="19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  (16.7)</a:t>
                      </a:r>
                      <a:endParaRPr lang="en-US" sz="19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81635" algn="dec"/>
                        </a:tabLst>
                      </a:pPr>
                      <a:r>
                        <a:rPr lang="en-US" sz="19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0</a:t>
                      </a:r>
                      <a:endParaRPr lang="en-US" sz="19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  <a:prstDash val="soli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81635" algn="dec"/>
                        </a:tabLst>
                      </a:pPr>
                      <a:r>
                        <a:rPr lang="en-US" sz="19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0</a:t>
                      </a:r>
                      <a:endParaRPr lang="en-US" sz="19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  <a:prstDash val="soli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81635" algn="dec"/>
                        </a:tabLst>
                      </a:pPr>
                      <a:r>
                        <a:rPr lang="en-US" sz="19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0</a:t>
                      </a:r>
                      <a:endParaRPr lang="en-US" sz="19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  <a:prstDash val="soli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81635" algn="dec"/>
                        </a:tabLst>
                      </a:pPr>
                      <a:r>
                        <a:rPr lang="en-US" sz="19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   (4.2)</a:t>
                      </a:r>
                      <a:endParaRPr lang="en-US" sz="19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38920342"/>
                  </a:ext>
                </a:extLst>
              </a:tr>
              <a:tr h="285409">
                <a:tc>
                  <a:txBody>
                    <a:bodyPr/>
                    <a:lstStyle/>
                    <a:p>
                      <a:pPr marL="13970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90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Rhinorrhoea</a:t>
                      </a:r>
                      <a:endParaRPr lang="en-US" sz="19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81635" algn="dec"/>
                        </a:tabLst>
                      </a:pPr>
                      <a:r>
                        <a:rPr lang="en-US" sz="19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  (16.7)</a:t>
                      </a:r>
                      <a:endParaRPr lang="en-US" sz="19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81635" algn="dec"/>
                        </a:tabLst>
                      </a:pPr>
                      <a:r>
                        <a:rPr lang="en-US" sz="19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0</a:t>
                      </a:r>
                      <a:endParaRPr lang="en-US" sz="19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81635" algn="dec"/>
                        </a:tabLst>
                      </a:pPr>
                      <a:r>
                        <a:rPr lang="en-US" sz="19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0</a:t>
                      </a:r>
                      <a:endParaRPr lang="en-US" sz="19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81635" algn="dec"/>
                        </a:tabLst>
                      </a:pPr>
                      <a:r>
                        <a:rPr lang="en-US" sz="19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0</a:t>
                      </a:r>
                      <a:endParaRPr lang="en-US" sz="19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81635" algn="dec"/>
                        </a:tabLst>
                      </a:pPr>
                      <a:r>
                        <a:rPr lang="en-US" sz="19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   (4.2)</a:t>
                      </a:r>
                      <a:endParaRPr lang="en-US" sz="19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5409">
                <a:tc gridSpan="6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9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General disorders and administration site conditions</a:t>
                      </a:r>
                      <a:endParaRPr lang="en-US" sz="19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T="0" marB="0" anchor="ctr">
                    <a:lnL>
                      <a:noFill/>
                    </a:lnL>
                    <a:lnR w="12700" cmpd="sng">
                      <a:noFill/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CCCC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81635" algn="dec"/>
                        </a:tabLst>
                      </a:pPr>
                      <a:endParaRPr lang="en-US" sz="1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CC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mpd="sng">
                      <a:noFill/>
                      <a:prstDash val="solid"/>
                    </a:lnL>
                    <a:lnT w="12700" cmpd="sng">
                      <a:noFill/>
                      <a:prstDash val="soli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mpd="sng">
                      <a:noFill/>
                      <a:prstDash val="solid"/>
                    </a:lnL>
                    <a:lnT w="12700" cmpd="sng">
                      <a:noFill/>
                      <a:prstDash val="soli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mpd="sng">
                      <a:noFill/>
                      <a:prstDash val="solid"/>
                    </a:lnL>
                    <a:lnT w="12700" cmpd="sng">
                      <a:noFill/>
                      <a:prstDash val="solid"/>
                    </a:lnT>
                  </a:tcPr>
                </a:tc>
                <a:tc hMerge="1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T="0" marB="0" anchor="ctr">
                    <a:lnL>
                      <a:noFill/>
                    </a:lnL>
                    <a:lnR w="12700" cmpd="sng">
                      <a:noFill/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85409">
                <a:tc>
                  <a:txBody>
                    <a:bodyPr/>
                    <a:lstStyle/>
                    <a:p>
                      <a:pPr marL="13970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9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Fatigue</a:t>
                      </a:r>
                      <a:endParaRPr lang="en-US" sz="19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81635" algn="dec"/>
                        </a:tabLst>
                      </a:pPr>
                      <a:r>
                        <a:rPr lang="en-US" sz="19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  (16.7)</a:t>
                      </a:r>
                      <a:endParaRPr lang="en-US" sz="19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81635" algn="dec"/>
                        </a:tabLst>
                      </a:pPr>
                      <a:r>
                        <a:rPr lang="en-US" sz="19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0</a:t>
                      </a:r>
                      <a:endParaRPr lang="en-US" sz="19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  <a:prstDash val="soli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81635" algn="dec"/>
                        </a:tabLst>
                      </a:pPr>
                      <a:r>
                        <a:rPr lang="en-US" sz="19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0</a:t>
                      </a:r>
                      <a:endParaRPr lang="en-US" sz="19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  <a:prstDash val="soli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81635" algn="dec"/>
                        </a:tabLst>
                      </a:pPr>
                      <a:r>
                        <a:rPr lang="en-US" sz="19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0</a:t>
                      </a:r>
                      <a:endParaRPr lang="en-US" sz="19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  <a:prstDash val="soli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81635" algn="dec"/>
                        </a:tabLst>
                      </a:pPr>
                      <a:r>
                        <a:rPr lang="en-US" sz="19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   (4.2)</a:t>
                      </a:r>
                      <a:endParaRPr lang="en-US" sz="19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55981664"/>
                  </a:ext>
                </a:extLst>
              </a:tr>
              <a:tr h="285409">
                <a:tc gridSpan="6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9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Immune system disorders</a:t>
                      </a:r>
                      <a:endParaRPr lang="en-US" sz="19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CCCC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81635" algn="dec"/>
                        </a:tabLst>
                      </a:pPr>
                      <a:endParaRPr lang="en-US" sz="1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CC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mpd="sng">
                      <a:noFill/>
                      <a:prstDash val="solid"/>
                    </a:lnL>
                    <a:lnT w="12700" cmpd="sng">
                      <a:noFill/>
                      <a:prstDash val="soli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mpd="sng">
                      <a:noFill/>
                      <a:prstDash val="solid"/>
                    </a:lnL>
                    <a:lnT w="12700" cmpd="sng">
                      <a:noFill/>
                      <a:prstDash val="soli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mpd="sng">
                      <a:noFill/>
                      <a:prstDash val="solid"/>
                    </a:lnL>
                    <a:lnT w="12700" cmpd="sng">
                      <a:noFill/>
                      <a:prstDash val="solid"/>
                    </a:lnT>
                  </a:tcPr>
                </a:tc>
                <a:tc hMerge="1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85409">
                <a:tc>
                  <a:txBody>
                    <a:bodyPr/>
                    <a:lstStyle/>
                    <a:p>
                      <a:pPr marL="13970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9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Drug hypersensitivity</a:t>
                      </a:r>
                      <a:endParaRPr lang="en-US" sz="19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81635" algn="dec"/>
                        </a:tabLst>
                      </a:pPr>
                      <a:r>
                        <a:rPr lang="en-US" sz="19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0</a:t>
                      </a:r>
                      <a:endParaRPr lang="en-US" sz="19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81635" algn="dec"/>
                        </a:tabLst>
                      </a:pPr>
                      <a:r>
                        <a:rPr lang="en-US" sz="19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0</a:t>
                      </a:r>
                      <a:endParaRPr lang="en-US" sz="19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  <a:prstDash val="soli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81635" algn="dec"/>
                        </a:tabLst>
                      </a:pPr>
                      <a:r>
                        <a:rPr lang="en-US" sz="19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  (16.7)</a:t>
                      </a:r>
                      <a:endParaRPr lang="en-US" sz="19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  <a:prstDash val="soli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81635" algn="dec"/>
                        </a:tabLst>
                      </a:pPr>
                      <a:r>
                        <a:rPr lang="en-US" sz="19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0</a:t>
                      </a:r>
                      <a:endParaRPr lang="en-US" sz="19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  <a:prstDash val="soli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81635" algn="dec"/>
                        </a:tabLst>
                      </a:pPr>
                      <a:r>
                        <a:rPr lang="en-US" sz="19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   (4.2)</a:t>
                      </a:r>
                      <a:endParaRPr lang="en-US" sz="19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11100061"/>
                  </a:ext>
                </a:extLst>
              </a:tr>
              <a:tr h="285409">
                <a:tc gridSpan="6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9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Infections and infestations</a:t>
                      </a:r>
                      <a:endParaRPr lang="en-US" sz="19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CCCC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81635" algn="dec"/>
                        </a:tabLst>
                      </a:pPr>
                      <a:endParaRPr lang="en-US" sz="1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CC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mpd="sng">
                      <a:noFill/>
                      <a:prstDash val="solid"/>
                    </a:lnL>
                    <a:lnT w="12700" cmpd="sng">
                      <a:noFill/>
                      <a:prstDash val="soli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mpd="sng">
                      <a:noFill/>
                      <a:prstDash val="solid"/>
                    </a:lnL>
                    <a:lnT w="12700" cmpd="sng">
                      <a:noFill/>
                      <a:prstDash val="soli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mpd="sng">
                      <a:noFill/>
                      <a:prstDash val="solid"/>
                    </a:lnL>
                    <a:lnT w="12700" cmpd="sng">
                      <a:noFill/>
                      <a:prstDash val="solid"/>
                    </a:lnT>
                  </a:tcPr>
                </a:tc>
                <a:tc hMerge="1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04312335"/>
                  </a:ext>
                </a:extLst>
              </a:tr>
              <a:tr h="285409">
                <a:tc>
                  <a:txBody>
                    <a:bodyPr/>
                    <a:lstStyle/>
                    <a:p>
                      <a:pPr marL="13970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9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Urinary tract infection</a:t>
                      </a:r>
                      <a:endParaRPr lang="en-US" sz="19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81635" algn="dec"/>
                        </a:tabLst>
                      </a:pPr>
                      <a:r>
                        <a:rPr lang="en-US" sz="19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  (16.7)</a:t>
                      </a:r>
                      <a:endParaRPr lang="en-US" sz="19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81635" algn="dec"/>
                        </a:tabLst>
                      </a:pPr>
                      <a:r>
                        <a:rPr lang="en-US" sz="19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0</a:t>
                      </a:r>
                      <a:endParaRPr lang="en-US" sz="19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  <a:prstDash val="soli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81635" algn="dec"/>
                        </a:tabLst>
                      </a:pPr>
                      <a:r>
                        <a:rPr lang="en-US" sz="19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0</a:t>
                      </a:r>
                      <a:endParaRPr lang="en-US" sz="19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  <a:prstDash val="soli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81635" algn="dec"/>
                        </a:tabLst>
                      </a:pPr>
                      <a:r>
                        <a:rPr lang="en-US" sz="19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0</a:t>
                      </a:r>
                      <a:endParaRPr lang="en-US" sz="19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  <a:prstDash val="soli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81635" algn="dec"/>
                        </a:tabLst>
                      </a:pPr>
                      <a:r>
                        <a:rPr lang="en-US" sz="19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   (4.2)</a:t>
                      </a:r>
                      <a:endParaRPr lang="en-US" sz="19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27406216"/>
                  </a:ext>
                </a:extLst>
              </a:tr>
              <a:tr h="285409">
                <a:tc gridSpan="6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9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Skin and subcutaneous tissue disorders</a:t>
                      </a:r>
                      <a:endParaRPr lang="en-US" sz="19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T="0" marB="0" anchor="ctr">
                    <a:lnL>
                      <a:noFill/>
                    </a:lnL>
                    <a:lnR w="12700" cmpd="sng">
                      <a:noFill/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CCCC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81635" algn="dec"/>
                        </a:tabLst>
                      </a:pPr>
                      <a:endParaRPr lang="en-US" sz="1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CC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mpd="sng">
                      <a:noFill/>
                      <a:prstDash val="solid"/>
                    </a:lnL>
                    <a:lnT w="12700" cmpd="sng">
                      <a:noFill/>
                      <a:prstDash val="soli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mpd="sng">
                      <a:noFill/>
                      <a:prstDash val="solid"/>
                    </a:lnL>
                    <a:lnT w="12700" cmpd="sng">
                      <a:noFill/>
                      <a:prstDash val="soli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mpd="sng">
                      <a:noFill/>
                      <a:prstDash val="solid"/>
                    </a:lnL>
                    <a:lnT w="12700" cmpd="sng">
                      <a:noFill/>
                      <a:prstDash val="solid"/>
                    </a:lnT>
                  </a:tcPr>
                </a:tc>
                <a:tc hMerge="1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T="0" marB="0" anchor="ctr">
                    <a:lnL>
                      <a:noFill/>
                    </a:lnL>
                    <a:lnR w="12700" cmpd="sng">
                      <a:noFill/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38913362"/>
                  </a:ext>
                </a:extLst>
              </a:tr>
              <a:tr h="285409">
                <a:tc>
                  <a:txBody>
                    <a:bodyPr/>
                    <a:lstStyle/>
                    <a:p>
                      <a:pPr marL="13970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9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Pruritus</a:t>
                      </a:r>
                      <a:endParaRPr lang="en-US" sz="19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81635" algn="dec"/>
                        </a:tabLst>
                      </a:pPr>
                      <a:r>
                        <a:rPr lang="en-US" sz="19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  (16.7)</a:t>
                      </a:r>
                      <a:endParaRPr lang="en-US" sz="19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81635" algn="dec"/>
                        </a:tabLst>
                      </a:pPr>
                      <a:r>
                        <a:rPr lang="en-US" sz="19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0</a:t>
                      </a:r>
                      <a:endParaRPr lang="en-US" sz="19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81635" algn="dec"/>
                        </a:tabLst>
                      </a:pPr>
                      <a:r>
                        <a:rPr lang="en-US" sz="19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0</a:t>
                      </a:r>
                      <a:endParaRPr lang="en-US" sz="19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81635" algn="dec"/>
                        </a:tabLst>
                      </a:pPr>
                      <a:r>
                        <a:rPr lang="en-US" sz="19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0</a:t>
                      </a:r>
                      <a:endParaRPr lang="en-US" sz="19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81635" algn="dec"/>
                        </a:tabLst>
                      </a:pPr>
                      <a:r>
                        <a:rPr lang="en-US" sz="19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   (4.2)</a:t>
                      </a:r>
                      <a:endParaRPr lang="en-US" sz="19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71284760"/>
                  </a:ext>
                </a:extLst>
              </a:tr>
              <a:tr h="285409">
                <a:tc gridSpan="6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9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Vascular disorders</a:t>
                      </a:r>
                      <a:endParaRPr lang="en-US" sz="19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T="0" marB="0" anchor="ctr">
                    <a:lnL>
                      <a:noFill/>
                    </a:lnL>
                    <a:lnR w="12700" cmpd="sng">
                      <a:noFill/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CCCC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81635" algn="dec"/>
                        </a:tabLst>
                      </a:pPr>
                      <a:endParaRPr lang="en-US" sz="1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CC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mpd="sng">
                      <a:noFill/>
                      <a:prstDash val="solid"/>
                    </a:lnL>
                    <a:lnT w="12700" cmpd="sng">
                      <a:noFill/>
                      <a:prstDash val="soli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mpd="sng">
                      <a:noFill/>
                      <a:prstDash val="solid"/>
                    </a:lnL>
                    <a:lnT w="12700" cmpd="sng">
                      <a:noFill/>
                      <a:prstDash val="soli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mpd="sng">
                      <a:noFill/>
                      <a:prstDash val="solid"/>
                    </a:lnL>
                    <a:lnT w="12700" cmpd="sng">
                      <a:noFill/>
                      <a:prstDash val="solid"/>
                    </a:lnT>
                  </a:tcPr>
                </a:tc>
                <a:tc hMerge="1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T="0" marB="0" anchor="ctr">
                    <a:lnL>
                      <a:noFill/>
                    </a:lnL>
                    <a:lnR w="12700" cmpd="sng">
                      <a:noFill/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622660"/>
                  </a:ext>
                </a:extLst>
              </a:tr>
              <a:tr h="285409">
                <a:tc>
                  <a:txBody>
                    <a:bodyPr/>
                    <a:lstStyle/>
                    <a:p>
                      <a:pPr marL="13970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9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Flushing</a:t>
                      </a:r>
                      <a:endParaRPr lang="en-US" sz="19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81635" algn="dec"/>
                        </a:tabLst>
                      </a:pPr>
                      <a:r>
                        <a:rPr lang="en-US" sz="19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  (16.7)</a:t>
                      </a:r>
                      <a:r>
                        <a:rPr lang="en-US" sz="2200" baseline="30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*</a:t>
                      </a:r>
                      <a:endParaRPr lang="en-US" sz="2200" baseline="30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81635" algn="dec"/>
                        </a:tabLst>
                      </a:pPr>
                      <a:r>
                        <a:rPr lang="en-US" sz="19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0</a:t>
                      </a:r>
                      <a:endParaRPr lang="en-US" sz="19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81635" algn="dec"/>
                        </a:tabLst>
                      </a:pPr>
                      <a:r>
                        <a:rPr lang="en-US" sz="19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0</a:t>
                      </a:r>
                      <a:endParaRPr lang="en-US" sz="19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81635" algn="dec"/>
                        </a:tabLst>
                      </a:pPr>
                      <a:r>
                        <a:rPr lang="en-US" sz="19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0</a:t>
                      </a:r>
                      <a:endParaRPr lang="en-US" sz="19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81635" algn="dec"/>
                        </a:tabLst>
                      </a:pPr>
                      <a:r>
                        <a:rPr lang="en-US" sz="19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   (4.2)</a:t>
                      </a:r>
                      <a:endParaRPr lang="en-US" sz="19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84107287"/>
                  </a:ext>
                </a:extLst>
              </a:tr>
              <a:tr h="29461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 = Number of Subjects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aseline="300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*</a:t>
                      </a:r>
                      <a:r>
                        <a:rPr lang="en-US" sz="1600" baseline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Occurred in same subject, </a:t>
                      </a:r>
                      <a:r>
                        <a:rPr lang="en-US" sz="2200" baseline="300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^</a:t>
                      </a:r>
                      <a:r>
                        <a:rPr lang="en-US" sz="1600" baseline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Occurred in same subject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76885" algn="dec"/>
                        </a:tabLst>
                      </a:pPr>
                      <a:endParaRPr lang="en-US" sz="2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76885" algn="dec"/>
                        </a:tabLst>
                      </a:pPr>
                      <a:endParaRPr lang="en-US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76885" algn="dec"/>
                        </a:tabLst>
                      </a:pPr>
                      <a:endParaRPr lang="en-US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76885" algn="dec"/>
                        </a:tabLst>
                      </a:pPr>
                      <a:endParaRPr lang="en-US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76885" algn="dec"/>
                        </a:tabLst>
                      </a:pPr>
                      <a:endParaRPr lang="en-US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873837"/>
                  </a:ext>
                </a:extLst>
              </a:tr>
            </a:tbl>
          </a:graphicData>
        </a:graphic>
      </p:graphicFrame>
      <p:sp>
        <p:nvSpPr>
          <p:cNvPr id="82" name="Rectangle 81">
            <a:extLst>
              <a:ext uri="{FF2B5EF4-FFF2-40B4-BE49-F238E27FC236}">
                <a16:creationId xmlns:a16="http://schemas.microsoft.com/office/drawing/2014/main" id="{93D0F2C9-89B9-4EA0-BBD1-CEC227AD676B}"/>
              </a:ext>
            </a:extLst>
          </p:cNvPr>
          <p:cNvSpPr/>
          <p:nvPr/>
        </p:nvSpPr>
        <p:spPr>
          <a:xfrm>
            <a:off x="13334760" y="19056989"/>
            <a:ext cx="23621323" cy="25391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eaLnBrk="1" hangingPunct="1">
              <a:spcBef>
                <a:spcPts val="0"/>
              </a:spcBef>
              <a:spcAft>
                <a:spcPts val="600"/>
              </a:spcAft>
              <a:buClr>
                <a:srgbClr val="0099CC"/>
              </a:buClr>
              <a:buSzPct val="120000"/>
              <a:buFont typeface="Arial" panose="020B0604020202020204" pitchFamily="34" charset="0"/>
              <a:buChar char="•"/>
              <a:defRPr/>
            </a:pPr>
            <a:r>
              <a:rPr lang="en-US" sz="2400" kern="0" dirty="0">
                <a:solidFill>
                  <a:srgbClr val="000000"/>
                </a:solidFill>
                <a:latin typeface="Arial"/>
              </a:rPr>
              <a:t>Overall, EDP-514 was generally safe and well-tolerated in 200, 400 and 800 mg doses (</a:t>
            </a:r>
            <a:r>
              <a:rPr lang="en-US" sz="2400" b="1" kern="0" dirty="0">
                <a:solidFill>
                  <a:srgbClr val="000000"/>
                </a:solidFill>
                <a:latin typeface="Arial"/>
              </a:rPr>
              <a:t>Table 3</a:t>
            </a:r>
            <a:r>
              <a:rPr lang="en-US" sz="2400" kern="0" dirty="0">
                <a:solidFill>
                  <a:srgbClr val="000000"/>
                </a:solidFill>
                <a:latin typeface="Arial"/>
              </a:rPr>
              <a:t>)</a:t>
            </a:r>
          </a:p>
          <a:p>
            <a:pPr marL="382588" indent="-382588" eaLnBrk="1" hangingPunct="1">
              <a:spcBef>
                <a:spcPts val="0"/>
              </a:spcBef>
              <a:spcAft>
                <a:spcPts val="600"/>
              </a:spcAft>
              <a:buClr>
                <a:srgbClr val="0099CC"/>
              </a:buClr>
              <a:buSzPct val="120000"/>
              <a:buFont typeface="Arial" panose="020B0604020202020204" pitchFamily="34" charset="0"/>
              <a:buChar char="•"/>
              <a:defRPr/>
            </a:pPr>
            <a:r>
              <a:rPr lang="en-US" sz="2400" kern="0" dirty="0">
                <a:solidFill>
                  <a:srgbClr val="000000"/>
                </a:solidFill>
                <a:latin typeface="Arial"/>
              </a:rPr>
              <a:t>Eight patients reported treatment emergent adverse events (TEAEs); all were mild except for 1 moderate event (upper abdominal pain) in the EDP-514 200 mg arm that led to study drug discontinuation, and 1 severe event (drug hypersensitivity [allergic reaction to aloe cream]) in the EDP-514 800 mg arm that was unrelated to study drug</a:t>
            </a:r>
          </a:p>
          <a:p>
            <a:pPr marL="382588" indent="-382588" eaLnBrk="1" hangingPunct="1">
              <a:spcBef>
                <a:spcPts val="0"/>
              </a:spcBef>
              <a:spcAft>
                <a:spcPts val="600"/>
              </a:spcAft>
              <a:buClr>
                <a:srgbClr val="0099CC"/>
              </a:buClr>
              <a:buSzPct val="120000"/>
              <a:buFont typeface="Arial" panose="020B0604020202020204" pitchFamily="34" charset="0"/>
              <a:buChar char="•"/>
              <a:defRPr/>
            </a:pPr>
            <a:r>
              <a:rPr lang="en-US" sz="2400" kern="0" dirty="0">
                <a:solidFill>
                  <a:srgbClr val="000000"/>
                </a:solidFill>
                <a:latin typeface="Arial"/>
              </a:rPr>
              <a:t>There were no Grade 4 or serious TEAEs</a:t>
            </a:r>
          </a:p>
          <a:p>
            <a:pPr marL="342900" indent="-342900" eaLnBrk="1" hangingPunct="1">
              <a:spcBef>
                <a:spcPts val="0"/>
              </a:spcBef>
              <a:spcAft>
                <a:spcPts val="600"/>
              </a:spcAft>
              <a:buClr>
                <a:srgbClr val="0099CC"/>
              </a:buClr>
              <a:buSzPct val="120000"/>
              <a:buFont typeface="Arial" panose="020B0604020202020204" pitchFamily="34" charset="0"/>
              <a:buChar char="•"/>
              <a:defRPr/>
            </a:pPr>
            <a:r>
              <a:rPr lang="en-US" sz="2400" kern="0" dirty="0">
                <a:solidFill>
                  <a:srgbClr val="000000"/>
                </a:solidFill>
                <a:latin typeface="Arial"/>
              </a:rPr>
              <a:t>There were no clinically significant laboratory abnormalities, including no clinically significant ALT/AST elevations or notable differences in mean (+/- SD) change from baseline of all arms (</a:t>
            </a:r>
            <a:r>
              <a:rPr lang="en-US" sz="2400" b="1" kern="0" dirty="0">
                <a:solidFill>
                  <a:srgbClr val="000000"/>
                </a:solidFill>
                <a:latin typeface="Arial"/>
              </a:rPr>
              <a:t>Figure 3</a:t>
            </a:r>
            <a:r>
              <a:rPr lang="en-US" sz="2400" kern="0" dirty="0">
                <a:solidFill>
                  <a:srgbClr val="000000"/>
                </a:solidFill>
                <a:latin typeface="Arial"/>
              </a:rPr>
              <a:t>), and no clinically meaningful changes in ECG or vital signs</a:t>
            </a:r>
          </a:p>
        </p:txBody>
      </p:sp>
      <p:sp>
        <p:nvSpPr>
          <p:cNvPr id="83" name="Content Placeholder 1">
            <a:extLst>
              <a:ext uri="{FF2B5EF4-FFF2-40B4-BE49-F238E27FC236}">
                <a16:creationId xmlns:a16="http://schemas.microsoft.com/office/drawing/2014/main" id="{CB81C6AA-F309-4880-BE47-A3E32B32B568}"/>
              </a:ext>
            </a:extLst>
          </p:cNvPr>
          <p:cNvSpPr txBox="1">
            <a:spLocks/>
          </p:cNvSpPr>
          <p:nvPr/>
        </p:nvSpPr>
        <p:spPr bwMode="auto">
          <a:xfrm>
            <a:off x="37363401" y="20151684"/>
            <a:ext cx="12552362" cy="3597732"/>
          </a:xfrm>
          <a:prstGeom prst="rect">
            <a:avLst/>
          </a:prstGeom>
          <a:noFill/>
          <a:ln>
            <a:noFill/>
          </a:ln>
        </p:spPr>
        <p:txBody>
          <a:bodyPr>
            <a:normAutofit/>
          </a:bodyPr>
          <a:lstStyle>
            <a:lvl1pPr marL="342900" indent="-342900" algn="l" rtl="0" eaLnBrk="1" fontAlgn="base" hangingPunct="1">
              <a:spcBef>
                <a:spcPct val="50000"/>
              </a:spcBef>
              <a:spcAft>
                <a:spcPct val="10000"/>
              </a:spcAft>
              <a:buClr>
                <a:srgbClr val="FF6600"/>
              </a:buClr>
              <a:buSzPct val="120000"/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+mn-lt"/>
                <a:ea typeface="MS PGothic" pitchFamily="34" charset="-128"/>
                <a:cs typeface="MS PGothic" charset="0"/>
              </a:defRPr>
            </a:lvl1pPr>
            <a:lvl2pPr marL="742950" indent="-285750" algn="l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FF6600"/>
              </a:buClr>
              <a:buSzPct val="120000"/>
              <a:buFont typeface="Arial" panose="020B0604020202020204" pitchFamily="34" charset="0"/>
              <a:buChar char="-"/>
              <a:defRPr>
                <a:solidFill>
                  <a:schemeClr val="tx1"/>
                </a:solidFill>
                <a:latin typeface="+mn-lt"/>
                <a:ea typeface="MS PGothic" pitchFamily="34" charset="-128"/>
                <a:cs typeface="MS PGothic" charset="0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6600"/>
              </a:buClr>
              <a:buSzPct val="120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+mn-lt"/>
                <a:ea typeface="MS PGothic" pitchFamily="34" charset="-128"/>
                <a:cs typeface="MS PGothic" charset="0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6600"/>
              </a:buClr>
              <a:buSzPct val="120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+mn-lt"/>
                <a:ea typeface="MS PGothic" pitchFamily="34" charset="-128"/>
                <a:cs typeface="MS PGothic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6600"/>
              </a:buClr>
              <a:buSzPct val="120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+mn-lt"/>
                <a:ea typeface="MS PGothic" pitchFamily="34" charset="-128"/>
                <a:cs typeface="MS PGothic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  <a:ea typeface="ＭＳ Ｐゴシック" charset="-128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  <a:ea typeface="ＭＳ Ｐゴシック" charset="-128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  <a:ea typeface="ＭＳ Ｐゴシック" charset="-128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  <a:ea typeface="ＭＳ Ｐゴシック" charset="-128"/>
              </a:defRPr>
            </a:lvl9pPr>
          </a:lstStyle>
          <a:p>
            <a:pPr>
              <a:spcBef>
                <a:spcPts val="0"/>
              </a:spcBef>
              <a:spcAft>
                <a:spcPts val="1200"/>
              </a:spcAft>
              <a:buClr>
                <a:srgbClr val="0099CC"/>
              </a:buClr>
              <a:defRPr/>
            </a:pPr>
            <a:r>
              <a:rPr lang="en-US" sz="2400" kern="0" dirty="0">
                <a:solidFill>
                  <a:srgbClr val="000000"/>
                </a:solidFill>
              </a:rPr>
              <a:t>EDP-514 was generally safe and well-tolerated at 200, 400 and 800 mg doses for 28 days in NUC-suppressed CHB patients</a:t>
            </a:r>
          </a:p>
          <a:p>
            <a:pPr>
              <a:spcBef>
                <a:spcPts val="0"/>
              </a:spcBef>
              <a:spcAft>
                <a:spcPts val="1200"/>
              </a:spcAft>
              <a:buClr>
                <a:srgbClr val="0099CC"/>
              </a:buClr>
              <a:defRPr/>
            </a:pPr>
            <a:r>
              <a:rPr lang="en-US" sz="2400" kern="0" dirty="0">
                <a:solidFill>
                  <a:srgbClr val="000000"/>
                </a:solidFill>
              </a:rPr>
              <a:t>EDP-514 was rapidly absorbed and EDP-514 exposure increased with increasing multiple doses</a:t>
            </a:r>
          </a:p>
          <a:p>
            <a:pPr>
              <a:spcBef>
                <a:spcPts val="0"/>
              </a:spcBef>
              <a:spcAft>
                <a:spcPts val="1200"/>
              </a:spcAft>
              <a:buClr>
                <a:srgbClr val="0099CC"/>
              </a:buClr>
              <a:defRPr/>
            </a:pPr>
            <a:r>
              <a:rPr lang="en-US" sz="2400" kern="0" dirty="0">
                <a:solidFill>
                  <a:srgbClr val="000000"/>
                </a:solidFill>
              </a:rPr>
              <a:t>EDP-514 exhibited PK suitable for once daily oral dosing, with </a:t>
            </a:r>
            <a:r>
              <a:rPr lang="en-US" sz="2400" kern="0" dirty="0" err="1">
                <a:solidFill>
                  <a:srgbClr val="000000"/>
                </a:solidFill>
              </a:rPr>
              <a:t>Ctrough</a:t>
            </a:r>
            <a:r>
              <a:rPr lang="en-US" sz="2400" kern="0" dirty="0">
                <a:solidFill>
                  <a:srgbClr val="000000"/>
                </a:solidFill>
              </a:rPr>
              <a:t> concentrations reaching up to ~20-fold above the paEC</a:t>
            </a:r>
            <a:r>
              <a:rPr lang="en-US" sz="2400" kern="0" baseline="-25000" dirty="0">
                <a:solidFill>
                  <a:srgbClr val="000000"/>
                </a:solidFill>
              </a:rPr>
              <a:t>50</a:t>
            </a:r>
            <a:r>
              <a:rPr lang="en-US" sz="2400" kern="0" dirty="0">
                <a:solidFill>
                  <a:srgbClr val="000000"/>
                </a:solidFill>
              </a:rPr>
              <a:t> </a:t>
            </a:r>
          </a:p>
          <a:p>
            <a:pPr>
              <a:spcBef>
                <a:spcPts val="0"/>
              </a:spcBef>
              <a:spcAft>
                <a:spcPts val="1200"/>
              </a:spcAft>
              <a:buClr>
                <a:srgbClr val="0099CC"/>
              </a:buClr>
              <a:defRPr/>
            </a:pPr>
            <a:r>
              <a:rPr lang="en-US" sz="2400" kern="0" dirty="0">
                <a:solidFill>
                  <a:srgbClr val="000000"/>
                </a:solidFill>
              </a:rPr>
              <a:t>At Day 28, EDP-514 demonstrated reductions in circulating HBV RNA levels, consistent with its mechanism of action as an HBV core inhibitor </a:t>
            </a:r>
          </a:p>
        </p:txBody>
      </p:sp>
      <p:sp>
        <p:nvSpPr>
          <p:cNvPr id="56" name="AutoShape 47">
            <a:extLst>
              <a:ext uri="{FF2B5EF4-FFF2-40B4-BE49-F238E27FC236}">
                <a16:creationId xmlns:a16="http://schemas.microsoft.com/office/drawing/2014/main" id="{4A4EC3FC-A812-4AF1-B041-CE121DCD89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161760" y="5094704"/>
            <a:ext cx="11206959" cy="927099"/>
          </a:xfrm>
          <a:prstGeom prst="roundRect">
            <a:avLst>
              <a:gd name="adj" fmla="val 16667"/>
            </a:avLst>
          </a:prstGeom>
          <a:solidFill>
            <a:srgbClr val="0099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68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168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168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168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168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8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8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8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8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n-US" sz="4800" b="1" dirty="0">
                <a:solidFill>
                  <a:schemeClr val="bg1"/>
                </a:solidFill>
                <a:cs typeface="Arial" panose="020B0604020202020204" pitchFamily="34" charset="0"/>
              </a:rPr>
              <a:t>Pharmacokinetics</a:t>
            </a:r>
          </a:p>
        </p:txBody>
      </p:sp>
      <p:sp>
        <p:nvSpPr>
          <p:cNvPr id="58" name="Content Placeholder 1">
            <a:extLst>
              <a:ext uri="{FF2B5EF4-FFF2-40B4-BE49-F238E27FC236}">
                <a16:creationId xmlns:a16="http://schemas.microsoft.com/office/drawing/2014/main" id="{337A8F4C-E3B2-431A-B03D-8D31FAA2F9B4}"/>
              </a:ext>
            </a:extLst>
          </p:cNvPr>
          <p:cNvSpPr txBox="1">
            <a:spLocks/>
          </p:cNvSpPr>
          <p:nvPr/>
        </p:nvSpPr>
        <p:spPr bwMode="auto">
          <a:xfrm>
            <a:off x="25145206" y="6053177"/>
            <a:ext cx="11482387" cy="2902742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342900" indent="-342900" algn="l" rtl="0" eaLnBrk="1" fontAlgn="base" hangingPunct="1">
              <a:spcBef>
                <a:spcPct val="50000"/>
              </a:spcBef>
              <a:spcAft>
                <a:spcPct val="10000"/>
              </a:spcAft>
              <a:buClr>
                <a:srgbClr val="FF6600"/>
              </a:buClr>
              <a:buSzPct val="120000"/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+mn-lt"/>
                <a:ea typeface="MS PGothic" pitchFamily="34" charset="-128"/>
                <a:cs typeface="MS PGothic" charset="0"/>
              </a:defRPr>
            </a:lvl1pPr>
            <a:lvl2pPr marL="742950" indent="-285750" algn="l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FF6600"/>
              </a:buClr>
              <a:buSzPct val="120000"/>
              <a:buFont typeface="Arial" panose="020B0604020202020204" pitchFamily="34" charset="0"/>
              <a:buChar char="-"/>
              <a:defRPr>
                <a:solidFill>
                  <a:schemeClr val="tx1"/>
                </a:solidFill>
                <a:latin typeface="+mn-lt"/>
                <a:ea typeface="MS PGothic" pitchFamily="34" charset="-128"/>
                <a:cs typeface="MS PGothic" charset="0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6600"/>
              </a:buClr>
              <a:buSzPct val="120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+mn-lt"/>
                <a:ea typeface="MS PGothic" pitchFamily="34" charset="-128"/>
                <a:cs typeface="MS PGothic" charset="0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6600"/>
              </a:buClr>
              <a:buSzPct val="120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+mn-lt"/>
                <a:ea typeface="MS PGothic" pitchFamily="34" charset="-128"/>
                <a:cs typeface="MS PGothic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6600"/>
              </a:buClr>
              <a:buSzPct val="120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+mn-lt"/>
                <a:ea typeface="MS PGothic" pitchFamily="34" charset="-128"/>
                <a:cs typeface="MS PGothic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  <a:ea typeface="ＭＳ Ｐゴシック" charset="-128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  <a:ea typeface="ＭＳ Ｐゴシック" charset="-128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  <a:ea typeface="ＭＳ Ｐゴシック" charset="-128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  <a:ea typeface="ＭＳ Ｐゴシック" charset="-128"/>
              </a:defRPr>
            </a:lvl9pPr>
          </a:lstStyle>
          <a:p>
            <a:pPr>
              <a:spcBef>
                <a:spcPts val="0"/>
              </a:spcBef>
              <a:spcAft>
                <a:spcPts val="600"/>
              </a:spcAft>
              <a:buClr>
                <a:srgbClr val="0099CC"/>
              </a:buClr>
              <a:defRPr/>
            </a:pPr>
            <a:r>
              <a:rPr lang="en-US" sz="2400" kern="0" dirty="0">
                <a:solidFill>
                  <a:srgbClr val="000000"/>
                </a:solidFill>
              </a:rPr>
              <a:t>EDP-514 exposure increased with increasing multiple doses, with time-linear pharmacokinetics (</a:t>
            </a:r>
            <a:r>
              <a:rPr lang="en-US" sz="2400" b="1" kern="0" dirty="0">
                <a:solidFill>
                  <a:srgbClr val="000000"/>
                </a:solidFill>
              </a:rPr>
              <a:t>Table 2, Figure 2</a:t>
            </a:r>
            <a:r>
              <a:rPr lang="en-US" sz="2400" kern="0" dirty="0">
                <a:solidFill>
                  <a:srgbClr val="000000"/>
                </a:solidFill>
              </a:rPr>
              <a:t>)</a:t>
            </a:r>
          </a:p>
          <a:p>
            <a:pPr>
              <a:spcBef>
                <a:spcPts val="0"/>
              </a:spcBef>
              <a:spcAft>
                <a:spcPts val="600"/>
              </a:spcAft>
              <a:buClr>
                <a:srgbClr val="0099CC"/>
              </a:buClr>
              <a:defRPr/>
            </a:pPr>
            <a:r>
              <a:rPr lang="en-US" sz="2400" kern="0" dirty="0">
                <a:solidFill>
                  <a:srgbClr val="000000"/>
                </a:solidFill>
              </a:rPr>
              <a:t>Exposures of EDP-514 increased with multiple dosing with an accumulation index of ~1.3</a:t>
            </a:r>
          </a:p>
          <a:p>
            <a:pPr>
              <a:spcBef>
                <a:spcPts val="0"/>
              </a:spcBef>
              <a:spcAft>
                <a:spcPts val="600"/>
              </a:spcAft>
              <a:buClr>
                <a:srgbClr val="0099CC"/>
              </a:buClr>
              <a:defRPr/>
            </a:pPr>
            <a:r>
              <a:rPr lang="en-US" sz="2400" kern="0" dirty="0">
                <a:solidFill>
                  <a:srgbClr val="000000"/>
                </a:solidFill>
              </a:rPr>
              <a:t>PK supportive of once daily dosing, with median </a:t>
            </a:r>
            <a:r>
              <a:rPr lang="en-US" sz="2400" kern="0" dirty="0" err="1">
                <a:solidFill>
                  <a:srgbClr val="000000"/>
                </a:solidFill>
              </a:rPr>
              <a:t>C</a:t>
            </a:r>
            <a:r>
              <a:rPr lang="en-US" sz="2400" kern="0" baseline="-25000" dirty="0" err="1">
                <a:solidFill>
                  <a:srgbClr val="000000"/>
                </a:solidFill>
              </a:rPr>
              <a:t>trough</a:t>
            </a:r>
            <a:r>
              <a:rPr lang="en-US" sz="2400" kern="0" dirty="0">
                <a:solidFill>
                  <a:srgbClr val="000000"/>
                </a:solidFill>
              </a:rPr>
              <a:t> at Day 28 ~16-fold for 200 mg, ~18-fold for 400 mg, and ~21-fold for 800 mg the protein-adjusted EC</a:t>
            </a:r>
            <a:r>
              <a:rPr lang="en-US" sz="2400" kern="0" baseline="-25000" dirty="0">
                <a:solidFill>
                  <a:srgbClr val="000000"/>
                </a:solidFill>
              </a:rPr>
              <a:t>50</a:t>
            </a:r>
          </a:p>
        </p:txBody>
      </p:sp>
      <p:grpSp>
        <p:nvGrpSpPr>
          <p:cNvPr id="59" name="Group 58">
            <a:extLst>
              <a:ext uri="{FF2B5EF4-FFF2-40B4-BE49-F238E27FC236}">
                <a16:creationId xmlns:a16="http://schemas.microsoft.com/office/drawing/2014/main" id="{AD768A6E-B7E3-4ADE-946D-1E16060BC4AB}"/>
              </a:ext>
            </a:extLst>
          </p:cNvPr>
          <p:cNvGrpSpPr/>
          <p:nvPr/>
        </p:nvGrpSpPr>
        <p:grpSpPr>
          <a:xfrm>
            <a:off x="25304843" y="8581633"/>
            <a:ext cx="10375988" cy="3054733"/>
            <a:chOff x="15081638" y="19506189"/>
            <a:chExt cx="10375988" cy="3054733"/>
          </a:xfrm>
        </p:grpSpPr>
        <p:graphicFrame>
          <p:nvGraphicFramePr>
            <p:cNvPr id="60" name="Content Placeholder 3">
              <a:extLst>
                <a:ext uri="{FF2B5EF4-FFF2-40B4-BE49-F238E27FC236}">
                  <a16:creationId xmlns:a16="http://schemas.microsoft.com/office/drawing/2014/main" id="{771B19A3-B1CB-4BFA-B13A-538274497ECD}"/>
                </a:ext>
              </a:extLst>
            </p:cNvPr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2935035971"/>
                </p:ext>
              </p:extLst>
            </p:nvPr>
          </p:nvGraphicFramePr>
          <p:xfrm>
            <a:off x="15216346" y="19963867"/>
            <a:ext cx="10241280" cy="1752282"/>
          </p:xfrm>
          <a:graphic>
            <a:graphicData uri="http://schemas.openxmlformats.org/drawingml/2006/table">
              <a:tbl>
                <a:tblPr firstRow="1" bandRow="1"/>
                <a:tblGrid>
                  <a:gridCol w="2560320">
                    <a:extLst>
                      <a:ext uri="{9D8B030D-6E8A-4147-A177-3AD203B41FA5}">
                        <a16:colId xmlns:a16="http://schemas.microsoft.com/office/drawing/2014/main" val="20000"/>
                      </a:ext>
                    </a:extLst>
                  </a:gridCol>
                  <a:gridCol w="2560320">
                    <a:extLst>
                      <a:ext uri="{9D8B030D-6E8A-4147-A177-3AD203B41FA5}">
                        <a16:colId xmlns:a16="http://schemas.microsoft.com/office/drawing/2014/main" val="20001"/>
                      </a:ext>
                    </a:extLst>
                  </a:gridCol>
                  <a:gridCol w="2560320">
                    <a:extLst>
                      <a:ext uri="{9D8B030D-6E8A-4147-A177-3AD203B41FA5}">
                        <a16:colId xmlns:a16="http://schemas.microsoft.com/office/drawing/2014/main" val="20002"/>
                      </a:ext>
                    </a:extLst>
                  </a:gridCol>
                  <a:gridCol w="2560320">
                    <a:extLst>
                      <a:ext uri="{9D8B030D-6E8A-4147-A177-3AD203B41FA5}">
                        <a16:colId xmlns:a16="http://schemas.microsoft.com/office/drawing/2014/main" val="615045858"/>
                      </a:ext>
                    </a:extLst>
                  </a:gridCol>
                </a:tblGrid>
                <a:tr h="563562">
                  <a:tc>
                    <a:txBody>
                      <a:bodyPr/>
                      <a:lstStyle>
                        <a:lvl1pPr marL="0" algn="l" defTabSz="700019" rtl="0" eaLnBrk="1" latinLnBrk="0" hangingPunct="1">
                          <a:defRPr sz="2756" b="1" kern="1200">
                            <a:solidFill>
                              <a:schemeClr val="tx1"/>
                            </a:solidFill>
                            <a:latin typeface="Arial"/>
                          </a:defRPr>
                        </a:lvl1pPr>
                        <a:lvl2pPr marL="700019" algn="l" defTabSz="700019" rtl="0" eaLnBrk="1" latinLnBrk="0" hangingPunct="1">
                          <a:defRPr sz="2756" b="1" kern="1200">
                            <a:solidFill>
                              <a:schemeClr val="tx1"/>
                            </a:solidFill>
                            <a:latin typeface="Arial"/>
                          </a:defRPr>
                        </a:lvl2pPr>
                        <a:lvl3pPr marL="1400038" algn="l" defTabSz="700019" rtl="0" eaLnBrk="1" latinLnBrk="0" hangingPunct="1">
                          <a:defRPr sz="2756" b="1" kern="1200">
                            <a:solidFill>
                              <a:schemeClr val="tx1"/>
                            </a:solidFill>
                            <a:latin typeface="Arial"/>
                          </a:defRPr>
                        </a:lvl3pPr>
                        <a:lvl4pPr marL="2100057" algn="l" defTabSz="700019" rtl="0" eaLnBrk="1" latinLnBrk="0" hangingPunct="1">
                          <a:defRPr sz="2756" b="1" kern="1200">
                            <a:solidFill>
                              <a:schemeClr val="tx1"/>
                            </a:solidFill>
                            <a:latin typeface="Arial"/>
                          </a:defRPr>
                        </a:lvl4pPr>
                        <a:lvl5pPr marL="2800076" algn="l" defTabSz="700019" rtl="0" eaLnBrk="1" latinLnBrk="0" hangingPunct="1">
                          <a:defRPr sz="2756" b="1" kern="1200">
                            <a:solidFill>
                              <a:schemeClr val="tx1"/>
                            </a:solidFill>
                            <a:latin typeface="Arial"/>
                          </a:defRPr>
                        </a:lvl5pPr>
                        <a:lvl6pPr marL="3500095" algn="l" defTabSz="700019" rtl="0" eaLnBrk="1" latinLnBrk="0" hangingPunct="1">
                          <a:defRPr sz="2756" b="1" kern="1200">
                            <a:solidFill>
                              <a:schemeClr val="tx1"/>
                            </a:solidFill>
                            <a:latin typeface="Arial"/>
                          </a:defRPr>
                        </a:lvl6pPr>
                        <a:lvl7pPr marL="4200114" algn="l" defTabSz="700019" rtl="0" eaLnBrk="1" latinLnBrk="0" hangingPunct="1">
                          <a:defRPr sz="2756" b="1" kern="1200">
                            <a:solidFill>
                              <a:schemeClr val="tx1"/>
                            </a:solidFill>
                            <a:latin typeface="Arial"/>
                          </a:defRPr>
                        </a:lvl7pPr>
                        <a:lvl8pPr marL="4900132" algn="l" defTabSz="700019" rtl="0" eaLnBrk="1" latinLnBrk="0" hangingPunct="1">
                          <a:defRPr sz="2756" b="1" kern="1200">
                            <a:solidFill>
                              <a:schemeClr val="tx1"/>
                            </a:solidFill>
                            <a:latin typeface="Arial"/>
                          </a:defRPr>
                        </a:lvl8pPr>
                        <a:lvl9pPr marL="5600151" algn="l" defTabSz="700019" rtl="0" eaLnBrk="1" latinLnBrk="0" hangingPunct="1">
                          <a:defRPr sz="2756" b="1" kern="1200">
                            <a:solidFill>
                              <a:schemeClr val="tx1"/>
                            </a:solidFill>
                            <a:latin typeface="Arial"/>
                          </a:defRPr>
                        </a:lvl9pPr>
                      </a:lstStyle>
                      <a:p>
                        <a:r>
                          <a:rPr lang="en-US" sz="2000"/>
                          <a:t>PK Parameters</a:t>
                        </a:r>
                      </a:p>
                    </a:txBody>
                    <a:tcPr marL="45720" marR="45720" anchor="ctr">
                      <a:lnL>
                        <a:noFill/>
                      </a:lnL>
                      <a:lnR>
                        <a:noFill/>
                      </a:lnR>
                      <a:lnT w="12700" cmpd="sng">
                        <a:solidFill>
                          <a:srgbClr val="000000"/>
                        </a:solidFill>
                      </a:lnT>
                      <a:lnB w="12700" cmpd="sng">
                        <a:solidFill>
                          <a:srgbClr val="000000"/>
                        </a:solidFill>
                      </a:lnB>
                      <a:lnTlToBr w="12700" cmpd="sng">
                        <a:noFill/>
                        <a:prstDash val="solid"/>
                      </a:lnTlToBr>
                      <a:lnBlToTr w="12700" cmpd="sng">
                        <a:noFill/>
                        <a:prstDash val="solid"/>
                      </a:lnBlToTr>
                      <a:noFill/>
                    </a:tcPr>
                  </a:tc>
                  <a:tc>
                    <a:txBody>
                      <a:bodyPr/>
                      <a:lstStyle>
                        <a:lvl1pPr marL="0" algn="l" defTabSz="700019" rtl="0" eaLnBrk="1" latinLnBrk="0" hangingPunct="1">
                          <a:defRPr sz="2756" b="1" kern="1200">
                            <a:solidFill>
                              <a:schemeClr val="tx1"/>
                            </a:solidFill>
                            <a:latin typeface="Arial"/>
                          </a:defRPr>
                        </a:lvl1pPr>
                        <a:lvl2pPr marL="700019" algn="l" defTabSz="700019" rtl="0" eaLnBrk="1" latinLnBrk="0" hangingPunct="1">
                          <a:defRPr sz="2756" b="1" kern="1200">
                            <a:solidFill>
                              <a:schemeClr val="tx1"/>
                            </a:solidFill>
                            <a:latin typeface="Arial"/>
                          </a:defRPr>
                        </a:lvl2pPr>
                        <a:lvl3pPr marL="1400038" algn="l" defTabSz="700019" rtl="0" eaLnBrk="1" latinLnBrk="0" hangingPunct="1">
                          <a:defRPr sz="2756" b="1" kern="1200">
                            <a:solidFill>
                              <a:schemeClr val="tx1"/>
                            </a:solidFill>
                            <a:latin typeface="Arial"/>
                          </a:defRPr>
                        </a:lvl3pPr>
                        <a:lvl4pPr marL="2100057" algn="l" defTabSz="700019" rtl="0" eaLnBrk="1" latinLnBrk="0" hangingPunct="1">
                          <a:defRPr sz="2756" b="1" kern="1200">
                            <a:solidFill>
                              <a:schemeClr val="tx1"/>
                            </a:solidFill>
                            <a:latin typeface="Arial"/>
                          </a:defRPr>
                        </a:lvl4pPr>
                        <a:lvl5pPr marL="2800076" algn="l" defTabSz="700019" rtl="0" eaLnBrk="1" latinLnBrk="0" hangingPunct="1">
                          <a:defRPr sz="2756" b="1" kern="1200">
                            <a:solidFill>
                              <a:schemeClr val="tx1"/>
                            </a:solidFill>
                            <a:latin typeface="Arial"/>
                          </a:defRPr>
                        </a:lvl5pPr>
                        <a:lvl6pPr marL="3500095" algn="l" defTabSz="700019" rtl="0" eaLnBrk="1" latinLnBrk="0" hangingPunct="1">
                          <a:defRPr sz="2756" b="1" kern="1200">
                            <a:solidFill>
                              <a:schemeClr val="tx1"/>
                            </a:solidFill>
                            <a:latin typeface="Arial"/>
                          </a:defRPr>
                        </a:lvl6pPr>
                        <a:lvl7pPr marL="4200114" algn="l" defTabSz="700019" rtl="0" eaLnBrk="1" latinLnBrk="0" hangingPunct="1">
                          <a:defRPr sz="2756" b="1" kern="1200">
                            <a:solidFill>
                              <a:schemeClr val="tx1"/>
                            </a:solidFill>
                            <a:latin typeface="Arial"/>
                          </a:defRPr>
                        </a:lvl7pPr>
                        <a:lvl8pPr marL="4900132" algn="l" defTabSz="700019" rtl="0" eaLnBrk="1" latinLnBrk="0" hangingPunct="1">
                          <a:defRPr sz="2756" b="1" kern="1200">
                            <a:solidFill>
                              <a:schemeClr val="tx1"/>
                            </a:solidFill>
                            <a:latin typeface="Arial"/>
                          </a:defRPr>
                        </a:lvl8pPr>
                        <a:lvl9pPr marL="5600151" algn="l" defTabSz="700019" rtl="0" eaLnBrk="1" latinLnBrk="0" hangingPunct="1">
                          <a:defRPr sz="2756" b="1" kern="1200">
                            <a:solidFill>
                              <a:schemeClr val="tx1"/>
                            </a:solidFill>
                            <a:latin typeface="Arial"/>
                          </a:defRPr>
                        </a:lvl9pPr>
                      </a:lstStyle>
                      <a:p>
                        <a:pPr marL="0" marR="0" algn="ctr">
                          <a:lnSpc>
                            <a:spcPct val="115000"/>
                          </a:lnSpc>
                          <a:spcBef>
                            <a:spcPts val="50"/>
                          </a:spcBef>
                          <a:spcAft>
                            <a:spcPts val="50"/>
                          </a:spcAft>
                        </a:pPr>
                        <a:r>
                          <a:rPr lang="en-US" sz="2000" kern="1200" dirty="0"/>
                          <a:t> 200 mg QD (N=6)</a:t>
                        </a:r>
                        <a:endParaRPr lang="en-US" sz="20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endParaRPr>
                      </a:p>
                    </a:txBody>
                    <a:tcPr marL="45720" marR="45720">
                      <a:lnL>
                        <a:noFill/>
                      </a:lnL>
                      <a:lnR>
                        <a:noFill/>
                      </a:lnR>
                      <a:lnT w="12700" cmpd="sng">
                        <a:solidFill>
                          <a:srgbClr val="000000"/>
                        </a:solidFill>
                      </a:lnT>
                      <a:lnB w="12700" cap="flat" cmpd="sng" algn="ctr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 w="12700" cmpd="sng">
                        <a:noFill/>
                        <a:prstDash val="solid"/>
                      </a:lnTlToBr>
                      <a:lnBlToTr w="12700" cmpd="sng">
                        <a:noFill/>
                        <a:prstDash val="solid"/>
                      </a:lnBlToTr>
                      <a:noFill/>
                    </a:tcPr>
                  </a:tc>
                  <a:tc>
                    <a:txBody>
                      <a:bodyPr/>
                      <a:lstStyle>
                        <a:lvl1pPr marL="0" algn="l" defTabSz="700019" rtl="0" eaLnBrk="1" latinLnBrk="0" hangingPunct="1">
                          <a:defRPr sz="2756" b="1" kern="1200">
                            <a:solidFill>
                              <a:schemeClr val="tx1"/>
                            </a:solidFill>
                            <a:latin typeface="Arial"/>
                          </a:defRPr>
                        </a:lvl1pPr>
                        <a:lvl2pPr marL="700019" algn="l" defTabSz="700019" rtl="0" eaLnBrk="1" latinLnBrk="0" hangingPunct="1">
                          <a:defRPr sz="2756" b="1" kern="1200">
                            <a:solidFill>
                              <a:schemeClr val="tx1"/>
                            </a:solidFill>
                            <a:latin typeface="Arial"/>
                          </a:defRPr>
                        </a:lvl2pPr>
                        <a:lvl3pPr marL="1400038" algn="l" defTabSz="700019" rtl="0" eaLnBrk="1" latinLnBrk="0" hangingPunct="1">
                          <a:defRPr sz="2756" b="1" kern="1200">
                            <a:solidFill>
                              <a:schemeClr val="tx1"/>
                            </a:solidFill>
                            <a:latin typeface="Arial"/>
                          </a:defRPr>
                        </a:lvl3pPr>
                        <a:lvl4pPr marL="2100057" algn="l" defTabSz="700019" rtl="0" eaLnBrk="1" latinLnBrk="0" hangingPunct="1">
                          <a:defRPr sz="2756" b="1" kern="1200">
                            <a:solidFill>
                              <a:schemeClr val="tx1"/>
                            </a:solidFill>
                            <a:latin typeface="Arial"/>
                          </a:defRPr>
                        </a:lvl4pPr>
                        <a:lvl5pPr marL="2800076" algn="l" defTabSz="700019" rtl="0" eaLnBrk="1" latinLnBrk="0" hangingPunct="1">
                          <a:defRPr sz="2756" b="1" kern="1200">
                            <a:solidFill>
                              <a:schemeClr val="tx1"/>
                            </a:solidFill>
                            <a:latin typeface="Arial"/>
                          </a:defRPr>
                        </a:lvl5pPr>
                        <a:lvl6pPr marL="3500095" algn="l" defTabSz="700019" rtl="0" eaLnBrk="1" latinLnBrk="0" hangingPunct="1">
                          <a:defRPr sz="2756" b="1" kern="1200">
                            <a:solidFill>
                              <a:schemeClr val="tx1"/>
                            </a:solidFill>
                            <a:latin typeface="Arial"/>
                          </a:defRPr>
                        </a:lvl6pPr>
                        <a:lvl7pPr marL="4200114" algn="l" defTabSz="700019" rtl="0" eaLnBrk="1" latinLnBrk="0" hangingPunct="1">
                          <a:defRPr sz="2756" b="1" kern="1200">
                            <a:solidFill>
                              <a:schemeClr val="tx1"/>
                            </a:solidFill>
                            <a:latin typeface="Arial"/>
                          </a:defRPr>
                        </a:lvl7pPr>
                        <a:lvl8pPr marL="4900132" algn="l" defTabSz="700019" rtl="0" eaLnBrk="1" latinLnBrk="0" hangingPunct="1">
                          <a:defRPr sz="2756" b="1" kern="1200">
                            <a:solidFill>
                              <a:schemeClr val="tx1"/>
                            </a:solidFill>
                            <a:latin typeface="Arial"/>
                          </a:defRPr>
                        </a:lvl8pPr>
                        <a:lvl9pPr marL="5600151" algn="l" defTabSz="700019" rtl="0" eaLnBrk="1" latinLnBrk="0" hangingPunct="1">
                          <a:defRPr sz="2756" b="1" kern="1200">
                            <a:solidFill>
                              <a:schemeClr val="tx1"/>
                            </a:solidFill>
                            <a:latin typeface="Arial"/>
                          </a:defRPr>
                        </a:lvl9pPr>
                      </a:lstStyle>
                      <a:p>
                        <a:pPr marL="0" marR="0" algn="ctr">
                          <a:lnSpc>
                            <a:spcPct val="115000"/>
                          </a:lnSpc>
                          <a:spcBef>
                            <a:spcPts val="50"/>
                          </a:spcBef>
                          <a:spcAft>
                            <a:spcPts val="50"/>
                          </a:spcAft>
                        </a:pPr>
                        <a:r>
                          <a:rPr lang="en-US" sz="2000" kern="1200" dirty="0"/>
                          <a:t> 400 mg QD (N=6)</a:t>
                        </a:r>
                        <a:endParaRPr lang="en-US" sz="20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endParaRPr>
                      </a:p>
                    </a:txBody>
                    <a:tcPr marL="45720" marR="45720">
                      <a:lnL>
                        <a:noFill/>
                      </a:lnL>
                      <a:lnR>
                        <a:noFill/>
                      </a:lnR>
                      <a:lnT w="12700" cmpd="sng">
                        <a:solidFill>
                          <a:srgbClr val="000000"/>
                        </a:solidFill>
                      </a:lnT>
                      <a:lnB w="12700" cap="flat" cmpd="sng" algn="ctr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 w="12700" cmpd="sng">
                        <a:noFill/>
                        <a:prstDash val="solid"/>
                      </a:lnTlToBr>
                      <a:lnBlToTr w="12700" cmpd="sng">
                        <a:noFill/>
                        <a:prstDash val="solid"/>
                      </a:lnBlToTr>
                      <a:noFill/>
                    </a:tcPr>
                  </a:tc>
                  <a:tc>
                    <a:txBody>
                      <a:bodyPr/>
                      <a:lstStyle/>
                      <a:p>
                        <a:pPr marL="0" marR="0" algn="ctr">
                          <a:lnSpc>
                            <a:spcPct val="115000"/>
                          </a:lnSpc>
                          <a:spcBef>
                            <a:spcPts val="50"/>
                          </a:spcBef>
                          <a:spcAft>
                            <a:spcPts val="50"/>
                          </a:spcAft>
                        </a:pPr>
                        <a:r>
                          <a:rPr lang="en-US" sz="2000" b="1" kern="1200" dirty="0"/>
                          <a:t>800 mg QD (N=6)</a:t>
                        </a:r>
                        <a:endParaRPr lang="en-US" sz="20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endParaRPr>
                      </a:p>
                    </a:txBody>
                    <a:tcPr marL="45720" marR="45720">
                      <a:lnL>
                        <a:noFill/>
                      </a:lnL>
                      <a:lnR>
                        <a:noFill/>
                      </a:lnR>
                      <a:lnT w="12700" cmpd="sng">
                        <a:solidFill>
                          <a:srgbClr val="000000"/>
                        </a:solidFill>
                      </a:lnT>
                      <a:lnB w="12700" cap="flat" cmpd="sng" algn="ctr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lnTlToBr w="12700" cmpd="sng">
                        <a:noFill/>
                        <a:prstDash val="solid"/>
                      </a:lnTlToBr>
                      <a:lnBlToTr w="12700" cmpd="sng">
                        <a:noFill/>
                        <a:prstDash val="solid"/>
                      </a:lnBlToTr>
                      <a:noFill/>
                    </a:tcPr>
                  </a:tc>
                  <a:extLst>
                    <a:ext uri="{0D108BD9-81ED-4DB2-BD59-A6C34878D82A}">
                      <a16:rowId xmlns:a16="http://schemas.microsoft.com/office/drawing/2014/main" val="10000"/>
                    </a:ext>
                  </a:extLst>
                </a:tr>
                <a:tr h="395643">
                  <a:tc>
                    <a:txBody>
                      <a:bodyPr/>
                      <a:lstStyle>
                        <a:lvl1pPr marL="0" algn="l" defTabSz="700019" rtl="0" eaLnBrk="1" latinLnBrk="0" hangingPunct="1">
                          <a:defRPr sz="2756" kern="1200">
                            <a:solidFill>
                              <a:schemeClr val="tx1"/>
                            </a:solidFill>
                            <a:latin typeface="Arial"/>
                          </a:defRPr>
                        </a:lvl1pPr>
                        <a:lvl2pPr marL="700019" algn="l" defTabSz="700019" rtl="0" eaLnBrk="1" latinLnBrk="0" hangingPunct="1">
                          <a:defRPr sz="2756" kern="1200">
                            <a:solidFill>
                              <a:schemeClr val="tx1"/>
                            </a:solidFill>
                            <a:latin typeface="Arial"/>
                          </a:defRPr>
                        </a:lvl2pPr>
                        <a:lvl3pPr marL="1400038" algn="l" defTabSz="700019" rtl="0" eaLnBrk="1" latinLnBrk="0" hangingPunct="1">
                          <a:defRPr sz="2756" kern="1200">
                            <a:solidFill>
                              <a:schemeClr val="tx1"/>
                            </a:solidFill>
                            <a:latin typeface="Arial"/>
                          </a:defRPr>
                        </a:lvl3pPr>
                        <a:lvl4pPr marL="2100057" algn="l" defTabSz="700019" rtl="0" eaLnBrk="1" latinLnBrk="0" hangingPunct="1">
                          <a:defRPr sz="2756" kern="1200">
                            <a:solidFill>
                              <a:schemeClr val="tx1"/>
                            </a:solidFill>
                            <a:latin typeface="Arial"/>
                          </a:defRPr>
                        </a:lvl4pPr>
                        <a:lvl5pPr marL="2800076" algn="l" defTabSz="700019" rtl="0" eaLnBrk="1" latinLnBrk="0" hangingPunct="1">
                          <a:defRPr sz="2756" kern="1200">
                            <a:solidFill>
                              <a:schemeClr val="tx1"/>
                            </a:solidFill>
                            <a:latin typeface="Arial"/>
                          </a:defRPr>
                        </a:lvl5pPr>
                        <a:lvl6pPr marL="3500095" algn="l" defTabSz="700019" rtl="0" eaLnBrk="1" latinLnBrk="0" hangingPunct="1">
                          <a:defRPr sz="2756" kern="1200">
                            <a:solidFill>
                              <a:schemeClr val="tx1"/>
                            </a:solidFill>
                            <a:latin typeface="Arial"/>
                          </a:defRPr>
                        </a:lvl6pPr>
                        <a:lvl7pPr marL="4200114" algn="l" defTabSz="700019" rtl="0" eaLnBrk="1" latinLnBrk="0" hangingPunct="1">
                          <a:defRPr sz="2756" kern="1200">
                            <a:solidFill>
                              <a:schemeClr val="tx1"/>
                            </a:solidFill>
                            <a:latin typeface="Arial"/>
                          </a:defRPr>
                        </a:lvl7pPr>
                        <a:lvl8pPr marL="4900132" algn="l" defTabSz="700019" rtl="0" eaLnBrk="1" latinLnBrk="0" hangingPunct="1">
                          <a:defRPr sz="2756" kern="1200">
                            <a:solidFill>
                              <a:schemeClr val="tx1"/>
                            </a:solidFill>
                            <a:latin typeface="Arial"/>
                          </a:defRPr>
                        </a:lvl8pPr>
                        <a:lvl9pPr marL="5600151" algn="l" defTabSz="700019" rtl="0" eaLnBrk="1" latinLnBrk="0" hangingPunct="1">
                          <a:defRPr sz="2756" kern="1200">
                            <a:solidFill>
                              <a:schemeClr val="tx1"/>
                            </a:solidFill>
                            <a:latin typeface="Arial"/>
                          </a:defRPr>
                        </a:lvl9pPr>
                      </a:lstStyle>
                      <a:p>
                        <a:pPr marL="60325" indent="0" algn="l" fontAlgn="ctr"/>
                        <a:r>
                          <a:rPr lang="en-GB" sz="2000" u="none" strike="noStrike" dirty="0">
                            <a:effectLst/>
                          </a:rPr>
                          <a:t>AUC</a:t>
                        </a:r>
                        <a:r>
                          <a:rPr lang="en-GB" sz="2000" u="none" strike="noStrike" baseline="-25000" dirty="0">
                            <a:effectLst/>
                          </a:rPr>
                          <a:t>0-last</a:t>
                        </a:r>
                        <a:r>
                          <a:rPr lang="en-GB" sz="2000" u="none" strike="noStrike" dirty="0">
                            <a:effectLst/>
                          </a:rPr>
                          <a:t> (ng/mL*hr)</a:t>
                        </a:r>
                        <a:r>
                          <a:rPr lang="en-GB" sz="2000" u="none" strike="noStrike" baseline="30000" dirty="0">
                            <a:effectLst/>
                          </a:rPr>
                          <a:t>a</a:t>
                        </a:r>
                        <a:endPara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endParaRPr>
                      </a:p>
                    </a:txBody>
                    <a:tcPr marL="45720" marR="45720" anchor="ctr">
                      <a:lnL>
                        <a:noFill/>
                      </a:lnL>
                      <a:lnR>
                        <a:noFill/>
                      </a:lnR>
                      <a:lnT w="12700" cmpd="sng">
                        <a:solidFill>
                          <a:srgbClr val="000000"/>
                        </a:solidFill>
                      </a:lnT>
                      <a:lnB>
                        <a:noFill/>
                      </a:lnB>
                      <a:lnTlToBr w="12700" cmpd="sng">
                        <a:noFill/>
                        <a:prstDash val="solid"/>
                      </a:lnTlToBr>
                      <a:lnBlToTr w="12700" cmpd="sng">
                        <a:noFill/>
                        <a:prstDash val="solid"/>
                      </a:lnBlToTr>
                      <a:solidFill>
                        <a:srgbClr val="CCCCCC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algn="ctr"/>
                        <a:r>
                          <a:rPr lang="en-US" sz="2000" dirty="0"/>
                          <a:t>17498 (11.8)</a:t>
                        </a:r>
                      </a:p>
                    </a:txBody>
                    <a:tcPr marL="45720" marR="45720" anchor="ctr">
                      <a:lnL>
                        <a:noFill/>
                      </a:lnL>
                      <a:lnR>
                        <a:noFill/>
                      </a:lnR>
                      <a:lnT w="12700" cmpd="sng">
                        <a:solidFill>
                          <a:srgbClr val="000000"/>
                        </a:solidFill>
                      </a:lnT>
                      <a:lnB>
                        <a:noFill/>
                      </a:lnB>
                      <a:lnTlToBr w="12700" cmpd="sng">
                        <a:noFill/>
                        <a:prstDash val="solid"/>
                      </a:lnTlToBr>
                      <a:lnBlToTr w="12700" cmpd="sng">
                        <a:noFill/>
                        <a:prstDash val="solid"/>
                      </a:lnBlToTr>
                      <a:solidFill>
                        <a:srgbClr val="CCCCCC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algn="ctr"/>
                        <a:r>
                          <a:rPr lang="en-US" sz="2000"/>
                          <a:t>22438 (19.5)</a:t>
                        </a:r>
                      </a:p>
                    </a:txBody>
                    <a:tcPr marL="45720" marR="45720" anchor="ctr">
                      <a:lnL>
                        <a:noFill/>
                      </a:lnL>
                      <a:lnR>
                        <a:noFill/>
                      </a:lnR>
                      <a:lnT w="12700" cmpd="sng">
                        <a:solidFill>
                          <a:srgbClr val="000000"/>
                        </a:solidFill>
                      </a:lnT>
                      <a:lnB>
                        <a:noFill/>
                      </a:lnB>
                      <a:lnTlToBr w="12700" cmpd="sng">
                        <a:noFill/>
                        <a:prstDash val="solid"/>
                      </a:lnTlToBr>
                      <a:lnBlToTr w="12700" cmpd="sng">
                        <a:noFill/>
                        <a:prstDash val="solid"/>
                      </a:lnBlToTr>
                      <a:solidFill>
                        <a:srgbClr val="CCCCCC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ctr" defTabSz="700019" rtl="0" eaLnBrk="1" fontAlgn="base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r>
                          <a:rPr lang="en-US" sz="2000" kern="1200">
                            <a:solidFill>
                              <a:schemeClr val="dk1"/>
                            </a:solidFill>
                            <a:effectLst/>
                            <a:latin typeface="+mn-lt"/>
                            <a:ea typeface="+mn-ea"/>
                            <a:cs typeface="+mn-cs"/>
                          </a:rPr>
                          <a:t>39331</a:t>
                        </a:r>
                        <a:r>
                          <a:rPr lang="en-US" sz="2000"/>
                          <a:t> (19.8)</a:t>
                        </a:r>
                      </a:p>
                    </a:txBody>
                    <a:tcPr marL="45720" marR="45720" anchor="ctr">
                      <a:lnL>
                        <a:noFill/>
                      </a:lnL>
                      <a:lnR>
                        <a:noFill/>
                      </a:lnR>
                      <a:lnT w="12700" cap="flat" cmpd="sng" algn="ctr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>
                        <a:noFill/>
                      </a:lnB>
                      <a:lnTlToBr w="12700" cmpd="sng">
                        <a:noFill/>
                        <a:prstDash val="solid"/>
                      </a:lnTlToBr>
                      <a:lnBlToTr w="12700" cmpd="sng">
                        <a:noFill/>
                        <a:prstDash val="solid"/>
                      </a:lnBlToTr>
                      <a:solidFill>
                        <a:srgbClr val="CCCCCC"/>
                      </a:solidFill>
                    </a:tcPr>
                  </a:tc>
                  <a:extLst>
                    <a:ext uri="{0D108BD9-81ED-4DB2-BD59-A6C34878D82A}">
                      <a16:rowId xmlns:a16="http://schemas.microsoft.com/office/drawing/2014/main" val="10001"/>
                    </a:ext>
                  </a:extLst>
                </a:tr>
                <a:tr h="395643">
                  <a:tc>
                    <a:txBody>
                      <a:bodyPr/>
                      <a:lstStyle>
                        <a:lvl1pPr marL="0" algn="l" defTabSz="700019" rtl="0" eaLnBrk="1" latinLnBrk="0" hangingPunct="1">
                          <a:defRPr sz="2756" kern="1200">
                            <a:solidFill>
                              <a:schemeClr val="tx1"/>
                            </a:solidFill>
                            <a:latin typeface="Arial"/>
                          </a:defRPr>
                        </a:lvl1pPr>
                        <a:lvl2pPr marL="700019" algn="l" defTabSz="700019" rtl="0" eaLnBrk="1" latinLnBrk="0" hangingPunct="1">
                          <a:defRPr sz="2756" kern="1200">
                            <a:solidFill>
                              <a:schemeClr val="tx1"/>
                            </a:solidFill>
                            <a:latin typeface="Arial"/>
                          </a:defRPr>
                        </a:lvl2pPr>
                        <a:lvl3pPr marL="1400038" algn="l" defTabSz="700019" rtl="0" eaLnBrk="1" latinLnBrk="0" hangingPunct="1">
                          <a:defRPr sz="2756" kern="1200">
                            <a:solidFill>
                              <a:schemeClr val="tx1"/>
                            </a:solidFill>
                            <a:latin typeface="Arial"/>
                          </a:defRPr>
                        </a:lvl3pPr>
                        <a:lvl4pPr marL="2100057" algn="l" defTabSz="700019" rtl="0" eaLnBrk="1" latinLnBrk="0" hangingPunct="1">
                          <a:defRPr sz="2756" kern="1200">
                            <a:solidFill>
                              <a:schemeClr val="tx1"/>
                            </a:solidFill>
                            <a:latin typeface="Arial"/>
                          </a:defRPr>
                        </a:lvl4pPr>
                        <a:lvl5pPr marL="2800076" algn="l" defTabSz="700019" rtl="0" eaLnBrk="1" latinLnBrk="0" hangingPunct="1">
                          <a:defRPr sz="2756" kern="1200">
                            <a:solidFill>
                              <a:schemeClr val="tx1"/>
                            </a:solidFill>
                            <a:latin typeface="Arial"/>
                          </a:defRPr>
                        </a:lvl5pPr>
                        <a:lvl6pPr marL="3500095" algn="l" defTabSz="700019" rtl="0" eaLnBrk="1" latinLnBrk="0" hangingPunct="1">
                          <a:defRPr sz="2756" kern="1200">
                            <a:solidFill>
                              <a:schemeClr val="tx1"/>
                            </a:solidFill>
                            <a:latin typeface="Arial"/>
                          </a:defRPr>
                        </a:lvl6pPr>
                        <a:lvl7pPr marL="4200114" algn="l" defTabSz="700019" rtl="0" eaLnBrk="1" latinLnBrk="0" hangingPunct="1">
                          <a:defRPr sz="2756" kern="1200">
                            <a:solidFill>
                              <a:schemeClr val="tx1"/>
                            </a:solidFill>
                            <a:latin typeface="Arial"/>
                          </a:defRPr>
                        </a:lvl7pPr>
                        <a:lvl8pPr marL="4900132" algn="l" defTabSz="700019" rtl="0" eaLnBrk="1" latinLnBrk="0" hangingPunct="1">
                          <a:defRPr sz="2756" kern="1200">
                            <a:solidFill>
                              <a:schemeClr val="tx1"/>
                            </a:solidFill>
                            <a:latin typeface="Arial"/>
                          </a:defRPr>
                        </a:lvl8pPr>
                        <a:lvl9pPr marL="5600151" algn="l" defTabSz="700019" rtl="0" eaLnBrk="1" latinLnBrk="0" hangingPunct="1">
                          <a:defRPr sz="2756" kern="1200">
                            <a:solidFill>
                              <a:schemeClr val="tx1"/>
                            </a:solidFill>
                            <a:latin typeface="Arial"/>
                          </a:defRPr>
                        </a:lvl9pPr>
                      </a:lstStyle>
                      <a:p>
                        <a:pPr marL="60325" indent="0" algn="l" fontAlgn="ctr"/>
                        <a:r>
                          <a:rPr lang="en-GB" sz="2000" u="none" strike="noStrike" dirty="0" err="1">
                            <a:effectLst/>
                          </a:rPr>
                          <a:t>C</a:t>
                        </a:r>
                        <a:r>
                          <a:rPr lang="en-GB" sz="2000" u="none" strike="noStrike" baseline="-25000" dirty="0" err="1">
                            <a:effectLst/>
                          </a:rPr>
                          <a:t>max</a:t>
                        </a:r>
                        <a:r>
                          <a:rPr lang="en-GB" sz="2000" u="none" strike="noStrike" dirty="0">
                            <a:effectLst/>
                          </a:rPr>
                          <a:t> (ng/mL)</a:t>
                        </a:r>
                        <a:r>
                          <a:rPr lang="en-GB" sz="2000" u="none" strike="noStrike" baseline="30000" dirty="0">
                            <a:effectLst/>
                          </a:rPr>
                          <a:t>a</a:t>
                        </a:r>
                        <a:endPara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endParaRPr>
                      </a:p>
                    </a:txBody>
                    <a:tcPr marL="45720" marR="45720" anchor="ctr">
                      <a:lnL>
                        <a:noFill/>
                      </a:lnL>
                      <a:lnR>
                        <a:noFill/>
                      </a:lnR>
                      <a:lnT>
                        <a:noFill/>
                      </a:lnT>
                      <a:lnB>
                        <a:noFill/>
                      </a:lnB>
                      <a:lnTlToBr w="12700" cmpd="sng">
                        <a:noFill/>
                        <a:prstDash val="solid"/>
                      </a:lnTlToBr>
                      <a:lnBlToTr w="12700" cmpd="sng">
                        <a:noFill/>
                        <a:prstDash val="solid"/>
                      </a:lnBlToTr>
                      <a:noFill/>
                    </a:tcPr>
                  </a:tc>
                  <a:tc>
                    <a:txBody>
                      <a:bodyPr/>
                      <a:lstStyle/>
                      <a:p>
                        <a:pPr algn="ctr"/>
                        <a:r>
                          <a:rPr lang="en-US" sz="2000" dirty="0"/>
                          <a:t>3405 (11.5)</a:t>
                        </a:r>
                      </a:p>
                    </a:txBody>
                    <a:tcPr anchor="ctr">
                      <a:lnL>
                        <a:noFill/>
                      </a:lnL>
                      <a:lnR>
                        <a:noFill/>
                      </a:lnR>
                      <a:lnT>
                        <a:noFill/>
                      </a:lnT>
                      <a:lnB>
                        <a:noFill/>
                      </a:lnB>
                      <a:lnTlToBr w="12700" cmpd="sng">
                        <a:noFill/>
                        <a:prstDash val="solid"/>
                      </a:lnTlToBr>
                      <a:lnBlToTr w="12700" cmpd="sng">
                        <a:noFill/>
                        <a:prstDash val="solid"/>
                      </a:lnBlToTr>
                      <a:noFill/>
                    </a:tcPr>
                  </a:tc>
                  <a:tc>
                    <a:txBody>
                      <a:bodyPr/>
                      <a:lstStyle/>
                      <a:p>
                        <a:pPr algn="ctr"/>
                        <a:r>
                          <a:rPr lang="en-US" sz="2000" kern="1200" dirty="0">
                            <a:solidFill>
                              <a:schemeClr val="tx1"/>
                            </a:solidFill>
                            <a:effectLst/>
                            <a:latin typeface="+mn-lt"/>
                            <a:ea typeface="+mn-ea"/>
                            <a:cs typeface="+mn-cs"/>
                          </a:rPr>
                          <a:t>4048</a:t>
                        </a:r>
                        <a:r>
                          <a:rPr lang="en-US" sz="2000" dirty="0"/>
                          <a:t> (</a:t>
                        </a:r>
                        <a:r>
                          <a:rPr lang="en-US" sz="2000" kern="1200" dirty="0">
                            <a:solidFill>
                              <a:schemeClr val="tx1"/>
                            </a:solidFill>
                            <a:effectLst/>
                            <a:latin typeface="+mn-lt"/>
                            <a:ea typeface="+mn-ea"/>
                            <a:cs typeface="+mn-cs"/>
                          </a:rPr>
                          <a:t>14.9</a:t>
                        </a:r>
                        <a:r>
                          <a:rPr lang="en-US" sz="2000" dirty="0"/>
                          <a:t>)</a:t>
                        </a:r>
                      </a:p>
                    </a:txBody>
                    <a:tcPr anchor="ctr">
                      <a:lnL>
                        <a:noFill/>
                      </a:lnL>
                      <a:lnR>
                        <a:noFill/>
                      </a:lnR>
                      <a:lnT>
                        <a:noFill/>
                      </a:lnT>
                      <a:lnB>
                        <a:noFill/>
                      </a:lnB>
                      <a:lnTlToBr w="12700" cmpd="sng">
                        <a:noFill/>
                        <a:prstDash val="solid"/>
                      </a:lnTlToBr>
                      <a:lnBlToTr w="12700" cmpd="sng">
                        <a:noFill/>
                        <a:prstDash val="solid"/>
                      </a:lnBlToTr>
                      <a:noFill/>
                    </a:tcPr>
                  </a:tc>
                  <a:tc>
                    <a:txBody>
                      <a:bodyPr/>
                      <a:lstStyle/>
                      <a:p>
                        <a:pPr algn="ctr"/>
                        <a:r>
                          <a:rPr lang="en-US" sz="2000" kern="1200" dirty="0">
                            <a:solidFill>
                              <a:schemeClr val="tx1"/>
                            </a:solidFill>
                            <a:effectLst/>
                            <a:latin typeface="+mn-lt"/>
                            <a:ea typeface="+mn-ea"/>
                            <a:cs typeface="+mn-cs"/>
                          </a:rPr>
                          <a:t>7495 </a:t>
                        </a:r>
                        <a:r>
                          <a:rPr lang="en-US" sz="2000" dirty="0"/>
                          <a:t> (</a:t>
                        </a:r>
                        <a:r>
                          <a:rPr lang="en-US" sz="2000" kern="1200" dirty="0">
                            <a:solidFill>
                              <a:schemeClr val="tx1"/>
                            </a:solidFill>
                            <a:effectLst/>
                            <a:latin typeface="+mn-lt"/>
                            <a:ea typeface="+mn-ea"/>
                            <a:cs typeface="+mn-cs"/>
                          </a:rPr>
                          <a:t>21.9</a:t>
                        </a:r>
                        <a:r>
                          <a:rPr lang="en-US" sz="2000" dirty="0"/>
                          <a:t>)</a:t>
                        </a:r>
                      </a:p>
                    </a:txBody>
                    <a:tcPr anchor="ctr">
                      <a:lnL>
                        <a:noFill/>
                      </a:lnL>
                      <a:lnR>
                        <a:noFill/>
                      </a:lnR>
                      <a:lnT>
                        <a:noFill/>
                      </a:lnT>
                      <a:lnB>
                        <a:noFill/>
                      </a:lnB>
                      <a:lnTlToBr w="12700" cmpd="sng">
                        <a:noFill/>
                        <a:prstDash val="solid"/>
                      </a:lnTlToBr>
                      <a:lnBlToTr w="12700" cmpd="sng">
                        <a:noFill/>
                        <a:prstDash val="solid"/>
                      </a:lnBlToTr>
                      <a:noFill/>
                    </a:tcPr>
                  </a:tc>
                  <a:extLst>
                    <a:ext uri="{0D108BD9-81ED-4DB2-BD59-A6C34878D82A}">
                      <a16:rowId xmlns:a16="http://schemas.microsoft.com/office/drawing/2014/main" val="10002"/>
                    </a:ext>
                  </a:extLst>
                </a:tr>
                <a:tr h="395643">
                  <a:tc>
                    <a:txBody>
                      <a:bodyPr/>
                      <a:lstStyle>
                        <a:lvl1pPr marL="0" algn="l" defTabSz="700019" rtl="0" eaLnBrk="1" latinLnBrk="0" hangingPunct="1">
                          <a:defRPr sz="2756" kern="1200">
                            <a:solidFill>
                              <a:schemeClr val="tx1"/>
                            </a:solidFill>
                            <a:latin typeface="Arial"/>
                          </a:defRPr>
                        </a:lvl1pPr>
                        <a:lvl2pPr marL="700019" algn="l" defTabSz="700019" rtl="0" eaLnBrk="1" latinLnBrk="0" hangingPunct="1">
                          <a:defRPr sz="2756" kern="1200">
                            <a:solidFill>
                              <a:schemeClr val="tx1"/>
                            </a:solidFill>
                            <a:latin typeface="Arial"/>
                          </a:defRPr>
                        </a:lvl2pPr>
                        <a:lvl3pPr marL="1400038" algn="l" defTabSz="700019" rtl="0" eaLnBrk="1" latinLnBrk="0" hangingPunct="1">
                          <a:defRPr sz="2756" kern="1200">
                            <a:solidFill>
                              <a:schemeClr val="tx1"/>
                            </a:solidFill>
                            <a:latin typeface="Arial"/>
                          </a:defRPr>
                        </a:lvl3pPr>
                        <a:lvl4pPr marL="2100057" algn="l" defTabSz="700019" rtl="0" eaLnBrk="1" latinLnBrk="0" hangingPunct="1">
                          <a:defRPr sz="2756" kern="1200">
                            <a:solidFill>
                              <a:schemeClr val="tx1"/>
                            </a:solidFill>
                            <a:latin typeface="Arial"/>
                          </a:defRPr>
                        </a:lvl4pPr>
                        <a:lvl5pPr marL="2800076" algn="l" defTabSz="700019" rtl="0" eaLnBrk="1" latinLnBrk="0" hangingPunct="1">
                          <a:defRPr sz="2756" kern="1200">
                            <a:solidFill>
                              <a:schemeClr val="tx1"/>
                            </a:solidFill>
                            <a:latin typeface="Arial"/>
                          </a:defRPr>
                        </a:lvl5pPr>
                        <a:lvl6pPr marL="3500095" algn="l" defTabSz="700019" rtl="0" eaLnBrk="1" latinLnBrk="0" hangingPunct="1">
                          <a:defRPr sz="2756" kern="1200">
                            <a:solidFill>
                              <a:schemeClr val="tx1"/>
                            </a:solidFill>
                            <a:latin typeface="Arial"/>
                          </a:defRPr>
                        </a:lvl6pPr>
                        <a:lvl7pPr marL="4200114" algn="l" defTabSz="700019" rtl="0" eaLnBrk="1" latinLnBrk="0" hangingPunct="1">
                          <a:defRPr sz="2756" kern="1200">
                            <a:solidFill>
                              <a:schemeClr val="tx1"/>
                            </a:solidFill>
                            <a:latin typeface="Arial"/>
                          </a:defRPr>
                        </a:lvl7pPr>
                        <a:lvl8pPr marL="4900132" algn="l" defTabSz="700019" rtl="0" eaLnBrk="1" latinLnBrk="0" hangingPunct="1">
                          <a:defRPr sz="2756" kern="1200">
                            <a:solidFill>
                              <a:schemeClr val="tx1"/>
                            </a:solidFill>
                            <a:latin typeface="Arial"/>
                          </a:defRPr>
                        </a:lvl8pPr>
                        <a:lvl9pPr marL="5600151" algn="l" defTabSz="700019" rtl="0" eaLnBrk="1" latinLnBrk="0" hangingPunct="1">
                          <a:defRPr sz="2756" kern="1200">
                            <a:solidFill>
                              <a:schemeClr val="tx1"/>
                            </a:solidFill>
                            <a:latin typeface="Arial"/>
                          </a:defRPr>
                        </a:lvl9pPr>
                      </a:lstStyle>
                      <a:p>
                        <a:pPr marL="60325" indent="0" algn="l" fontAlgn="ctr"/>
                        <a:r>
                          <a:rPr lang="en-GB" sz="2000" u="none" strike="noStrike" err="1">
                            <a:effectLst/>
                          </a:rPr>
                          <a:t>C</a:t>
                        </a:r>
                        <a:r>
                          <a:rPr lang="en-GB" sz="2000" u="none" strike="noStrike" baseline="-25000" err="1">
                            <a:effectLst/>
                          </a:rPr>
                          <a:t>trough</a:t>
                        </a:r>
                        <a:r>
                          <a:rPr lang="en-GB" sz="2000" u="none" strike="noStrike">
                            <a:effectLst/>
                          </a:rPr>
                          <a:t> (ng/mL)</a:t>
                        </a:r>
                        <a:r>
                          <a:rPr lang="en-GB" sz="2000" u="none" strike="noStrike" baseline="30000">
                            <a:effectLst/>
                          </a:rPr>
                          <a:t>b</a:t>
                        </a:r>
                        <a:endPara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endParaRPr>
                      </a:p>
                    </a:txBody>
                    <a:tcPr marL="45720" marR="45720" anchor="ctr">
                      <a:lnL>
                        <a:noFill/>
                      </a:lnL>
                      <a:lnR>
                        <a:noFill/>
                      </a:lnR>
                      <a:lnT>
                        <a:noFill/>
                      </a:lnT>
                      <a:lnB>
                        <a:noFill/>
                      </a:lnB>
                      <a:lnTlToBr w="12700" cmpd="sng">
                        <a:noFill/>
                        <a:prstDash val="solid"/>
                      </a:lnTlToBr>
                      <a:lnBlToTr w="12700" cmpd="sng">
                        <a:noFill/>
                        <a:prstDash val="solid"/>
                      </a:lnBlToTr>
                      <a:solidFill>
                        <a:srgbClr val="000000">
                          <a:alpha val="20000"/>
                        </a:srgbClr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algn="ctr"/>
                        <a:r>
                          <a:rPr lang="en-US" sz="2000"/>
                          <a:t>1110 (860-1150)</a:t>
                        </a:r>
                      </a:p>
                    </a:txBody>
                    <a:tcPr marL="45720" marR="45720" anchor="ctr">
                      <a:lnL>
                        <a:noFill/>
                      </a:lnL>
                      <a:lnR>
                        <a:noFill/>
                      </a:lnR>
                      <a:lnT>
                        <a:noFill/>
                      </a:lnT>
                      <a:lnB>
                        <a:noFill/>
                      </a:lnB>
                      <a:lnTlToBr w="12700" cmpd="sng">
                        <a:noFill/>
                        <a:prstDash val="solid"/>
                      </a:lnTlToBr>
                      <a:lnBlToTr w="12700" cmpd="sng">
                        <a:noFill/>
                        <a:prstDash val="solid"/>
                      </a:lnBlToTr>
                      <a:solidFill>
                        <a:srgbClr val="000000">
                          <a:alpha val="20000"/>
                        </a:srgbClr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ctr" defTabSz="457189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r>
                          <a:rPr lang="en-US" sz="2000"/>
                          <a:t>1245 (1080-1700)</a:t>
                        </a:r>
                      </a:p>
                    </a:txBody>
                    <a:tcPr marL="45720" marR="45720" anchor="ctr">
                      <a:lnL>
                        <a:noFill/>
                      </a:lnL>
                      <a:lnR>
                        <a:noFill/>
                      </a:lnR>
                      <a:lnT>
                        <a:noFill/>
                      </a:lnT>
                      <a:lnB>
                        <a:noFill/>
                      </a:lnB>
                      <a:lnTlToBr w="12700" cmpd="sng">
                        <a:noFill/>
                        <a:prstDash val="solid"/>
                      </a:lnTlToBr>
                      <a:lnBlToTr w="12700" cmpd="sng">
                        <a:noFill/>
                        <a:prstDash val="solid"/>
                      </a:lnBlToTr>
                      <a:solidFill>
                        <a:srgbClr val="000000">
                          <a:alpha val="20000"/>
                        </a:srgbClr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ctr" defTabSz="700019" rtl="0" eaLnBrk="1" fontAlgn="base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r>
                          <a:rPr lang="en-US" sz="2000" dirty="0"/>
                          <a:t>1465 (1100-2850)</a:t>
                        </a:r>
                      </a:p>
                    </a:txBody>
                    <a:tcPr marL="45720" marR="45720" anchor="ctr">
                      <a:lnL>
                        <a:noFill/>
                      </a:lnL>
                      <a:lnR>
                        <a:noFill/>
                      </a:lnR>
                      <a:lnT>
                        <a:noFill/>
                      </a:lnT>
                      <a:lnB>
                        <a:noFill/>
                      </a:lnB>
                      <a:lnTlToBr w="12700" cmpd="sng">
                        <a:noFill/>
                        <a:prstDash val="solid"/>
                      </a:lnTlToBr>
                      <a:lnBlToTr w="12700" cmpd="sng">
                        <a:noFill/>
                        <a:prstDash val="solid"/>
                      </a:lnBlToTr>
                      <a:solidFill>
                        <a:srgbClr val="000000">
                          <a:alpha val="20000"/>
                        </a:srgbClr>
                      </a:solidFill>
                    </a:tcPr>
                  </a:tc>
                  <a:extLst>
                    <a:ext uri="{0D108BD9-81ED-4DB2-BD59-A6C34878D82A}">
                      <a16:rowId xmlns:a16="http://schemas.microsoft.com/office/drawing/2014/main" val="10003"/>
                    </a:ext>
                  </a:extLst>
                </a:tr>
              </a:tbl>
            </a:graphicData>
          </a:graphic>
        </p:graphicFrame>
        <p:sp>
          <p:nvSpPr>
            <p:cNvPr id="61" name="TextBox 60">
              <a:extLst>
                <a:ext uri="{FF2B5EF4-FFF2-40B4-BE49-F238E27FC236}">
                  <a16:creationId xmlns:a16="http://schemas.microsoft.com/office/drawing/2014/main" id="{CEA7B8B6-A724-4112-B493-477B6C15F14A}"/>
                </a:ext>
              </a:extLst>
            </p:cNvPr>
            <p:cNvSpPr txBox="1"/>
            <p:nvPr/>
          </p:nvSpPr>
          <p:spPr>
            <a:xfrm>
              <a:off x="15081638" y="19506189"/>
              <a:ext cx="6544045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b="1" dirty="0">
                  <a:solidFill>
                    <a:schemeClr val="tx1"/>
                  </a:solidFill>
                  <a:ea typeface="+mn-ea"/>
                  <a:cs typeface="Arial" panose="020B0604020202020204" pitchFamily="34" charset="0"/>
                </a:rPr>
                <a:t>Table 2</a:t>
              </a:r>
              <a:r>
                <a:rPr lang="en-US" sz="2000" dirty="0">
                  <a:solidFill>
                    <a:schemeClr val="tx1"/>
                  </a:solidFill>
                  <a:ea typeface="+mn-ea"/>
                  <a:cs typeface="Arial" panose="020B0604020202020204" pitchFamily="34" charset="0"/>
                </a:rPr>
                <a:t>. EDP-514 Day 28 Plasma PK Parameters</a:t>
              </a:r>
            </a:p>
          </p:txBody>
        </p:sp>
        <p:sp>
          <p:nvSpPr>
            <p:cNvPr id="63" name="TextBox 62">
              <a:extLst>
                <a:ext uri="{FF2B5EF4-FFF2-40B4-BE49-F238E27FC236}">
                  <a16:creationId xmlns:a16="http://schemas.microsoft.com/office/drawing/2014/main" id="{B0EB1419-E4CA-4D0A-8BF2-B1799961E737}"/>
                </a:ext>
              </a:extLst>
            </p:cNvPr>
            <p:cNvSpPr txBox="1"/>
            <p:nvPr/>
          </p:nvSpPr>
          <p:spPr>
            <a:xfrm>
              <a:off x="15178316" y="21729925"/>
              <a:ext cx="727778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342900" indent="-342900">
                <a:buAutoNum type="alphaLcPeriod"/>
              </a:pPr>
              <a:r>
                <a:rPr lang="en-US" sz="1600" dirty="0"/>
                <a:t>Data presented as Mean (%CV)</a:t>
              </a:r>
            </a:p>
            <a:p>
              <a:pPr marL="342900" indent="-342900">
                <a:buAutoNum type="alphaLcPeriod"/>
              </a:pPr>
              <a:r>
                <a:rPr lang="en-GB" sz="1600" u="none" strike="noStrike" dirty="0">
                  <a:effectLst/>
                </a:rPr>
                <a:t>Data presented as Median (Interquartile Range)</a:t>
              </a:r>
            </a:p>
            <a:p>
              <a:r>
                <a:rPr lang="en-US" sz="1600" dirty="0"/>
                <a:t>N=6, except for 200 mg </a:t>
              </a:r>
              <a:r>
                <a:rPr lang="en-GB" sz="1600" u="none" strike="noStrike" dirty="0">
                  <a:effectLst/>
                </a:rPr>
                <a:t>AUC</a:t>
              </a:r>
              <a:r>
                <a:rPr lang="en-GB" sz="1600" u="none" strike="noStrike" baseline="-25000" dirty="0">
                  <a:effectLst/>
                </a:rPr>
                <a:t>0-last</a:t>
              </a:r>
              <a:r>
                <a:rPr lang="en-US" sz="1600" u="none" strike="noStrike" dirty="0">
                  <a:effectLst/>
                </a:rPr>
                <a:t>, </a:t>
              </a:r>
              <a:r>
                <a:rPr lang="en-GB" sz="1600" u="none" strike="noStrike" dirty="0" err="1">
                  <a:effectLst/>
                </a:rPr>
                <a:t>C</a:t>
              </a:r>
              <a:r>
                <a:rPr lang="en-GB" sz="1600" u="none" strike="noStrike" baseline="-25000" dirty="0" err="1">
                  <a:effectLst/>
                </a:rPr>
                <a:t>max</a:t>
              </a:r>
              <a:r>
                <a:rPr lang="en-GB" sz="1600" u="none" strike="noStrike" dirty="0">
                  <a:effectLst/>
                </a:rPr>
                <a:t>, N=4 and </a:t>
              </a:r>
              <a:r>
                <a:rPr lang="en-GB" sz="1600" u="none" strike="noStrike" dirty="0" err="1">
                  <a:effectLst/>
                </a:rPr>
                <a:t>C</a:t>
              </a:r>
              <a:r>
                <a:rPr lang="en-GB" sz="1600" u="none" strike="noStrike" baseline="-25000" dirty="0" err="1">
                  <a:effectLst/>
                </a:rPr>
                <a:t>trough</a:t>
              </a:r>
              <a:r>
                <a:rPr lang="en-GB" sz="1600" u="none" strike="noStrike" dirty="0">
                  <a:effectLst/>
                </a:rPr>
                <a:t> N=5</a:t>
              </a:r>
              <a:endParaRPr lang="en-US" sz="1600" dirty="0"/>
            </a:p>
          </p:txBody>
        </p:sp>
      </p:grpSp>
      <p:sp>
        <p:nvSpPr>
          <p:cNvPr id="64" name="TextBox 63">
            <a:extLst>
              <a:ext uri="{FF2B5EF4-FFF2-40B4-BE49-F238E27FC236}">
                <a16:creationId xmlns:a16="http://schemas.microsoft.com/office/drawing/2014/main" id="{1F22ACCD-F068-475E-9679-7C809844D2CD}"/>
              </a:ext>
            </a:extLst>
          </p:cNvPr>
          <p:cNvSpPr txBox="1"/>
          <p:nvPr/>
        </p:nvSpPr>
        <p:spPr>
          <a:xfrm>
            <a:off x="25401521" y="11801143"/>
            <a:ext cx="1088136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>
                <a:solidFill>
                  <a:schemeClr val="tx1"/>
                </a:solidFill>
                <a:ea typeface="+mn-ea"/>
                <a:cs typeface="Arial" panose="020B0604020202020204" pitchFamily="34" charset="0"/>
              </a:rPr>
              <a:t>Figure 2</a:t>
            </a:r>
            <a:r>
              <a:rPr lang="en-US" sz="2000" dirty="0">
                <a:solidFill>
                  <a:schemeClr val="tx1"/>
                </a:solidFill>
                <a:ea typeface="+mn-ea"/>
                <a:cs typeface="Arial" panose="020B0604020202020204" pitchFamily="34" charset="0"/>
              </a:rPr>
              <a:t>. Mean Plasma PK Concentrations vs. Time Following Oral Administration of EDP-514 at Day 1 and Day 28</a:t>
            </a:r>
          </a:p>
        </p:txBody>
      </p:sp>
      <p:pic>
        <p:nvPicPr>
          <p:cNvPr id="71" name="Picture 2">
            <a:extLst>
              <a:ext uri="{FF2B5EF4-FFF2-40B4-BE49-F238E27FC236}">
                <a16:creationId xmlns:a16="http://schemas.microsoft.com/office/drawing/2014/main" id="{66B69E58-CEDD-4048-9C8B-C31D4B1CA3F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01520" y="12465297"/>
            <a:ext cx="10654574" cy="58840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211" name="AutoShape 47">
            <a:extLst>
              <a:ext uri="{FF2B5EF4-FFF2-40B4-BE49-F238E27FC236}">
                <a16:creationId xmlns:a16="http://schemas.microsoft.com/office/drawing/2014/main" id="{3425DD5D-CC5B-4AB0-9E77-E55A5FEE7F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417866" y="18063202"/>
            <a:ext cx="22959786" cy="923544"/>
          </a:xfrm>
          <a:prstGeom prst="roundRect">
            <a:avLst>
              <a:gd name="adj" fmla="val 16667"/>
            </a:avLst>
          </a:prstGeom>
          <a:solidFill>
            <a:srgbClr val="0099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68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168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168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168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168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8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8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8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8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n-US" sz="4800" b="1" dirty="0">
                <a:solidFill>
                  <a:schemeClr val="bg1"/>
                </a:solidFill>
                <a:cs typeface="Arial" panose="020B0604020202020204" pitchFamily="34" charset="0"/>
              </a:rPr>
              <a:t>Safety</a:t>
            </a:r>
          </a:p>
        </p:txBody>
      </p:sp>
      <p:sp>
        <p:nvSpPr>
          <p:cNvPr id="73" name="Content Placeholder 1">
            <a:extLst>
              <a:ext uri="{FF2B5EF4-FFF2-40B4-BE49-F238E27FC236}">
                <a16:creationId xmlns:a16="http://schemas.microsoft.com/office/drawing/2014/main" id="{1B263753-F343-4AD7-A5CE-B68B4336B6CE}"/>
              </a:ext>
            </a:extLst>
          </p:cNvPr>
          <p:cNvSpPr txBox="1">
            <a:spLocks/>
          </p:cNvSpPr>
          <p:nvPr/>
        </p:nvSpPr>
        <p:spPr bwMode="auto">
          <a:xfrm>
            <a:off x="26605410" y="21754471"/>
            <a:ext cx="9014705" cy="368300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342900" indent="-342900" algn="l" rtl="0" eaLnBrk="1" fontAlgn="base" hangingPunct="1">
              <a:spcBef>
                <a:spcPct val="50000"/>
              </a:spcBef>
              <a:spcAft>
                <a:spcPct val="10000"/>
              </a:spcAft>
              <a:buClr>
                <a:srgbClr val="FF6600"/>
              </a:buClr>
              <a:buSzPct val="120000"/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+mn-lt"/>
                <a:ea typeface="MS PGothic" pitchFamily="34" charset="-128"/>
                <a:cs typeface="MS PGothic" charset="0"/>
              </a:defRPr>
            </a:lvl1pPr>
            <a:lvl2pPr marL="742950" indent="-285750" algn="l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FF6600"/>
              </a:buClr>
              <a:buSzPct val="120000"/>
              <a:buFont typeface="Arial" panose="020B0604020202020204" pitchFamily="34" charset="0"/>
              <a:buChar char="-"/>
              <a:defRPr sz="2000">
                <a:solidFill>
                  <a:schemeClr val="tx1"/>
                </a:solidFill>
                <a:latin typeface="+mn-lt"/>
                <a:ea typeface="MS PGothic" pitchFamily="34" charset="-128"/>
                <a:cs typeface="MS PGothic" charset="0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6600"/>
              </a:buClr>
              <a:buSzPct val="120000"/>
              <a:buFont typeface="Arial" panose="020B0604020202020204" pitchFamily="34" charset="0"/>
              <a:buChar char="•"/>
              <a:defRPr sz="1800">
                <a:solidFill>
                  <a:schemeClr val="tx1"/>
                </a:solidFill>
                <a:latin typeface="+mn-lt"/>
                <a:ea typeface="MS PGothic" pitchFamily="34" charset="-128"/>
                <a:cs typeface="MS PGothic" charset="0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6600"/>
              </a:buClr>
              <a:buSzPct val="120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+mn-lt"/>
                <a:ea typeface="MS PGothic" pitchFamily="34" charset="-128"/>
                <a:cs typeface="MS PGothic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6600"/>
              </a:buClr>
              <a:buSzPct val="120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+mn-lt"/>
                <a:ea typeface="MS PGothic" pitchFamily="34" charset="-128"/>
                <a:cs typeface="MS PGothic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800">
                <a:solidFill>
                  <a:schemeClr val="tx1"/>
                </a:solidFill>
                <a:latin typeface="+mn-lt"/>
                <a:ea typeface="ＭＳ Ｐゴシック" charset="-128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800">
                <a:solidFill>
                  <a:schemeClr val="tx1"/>
                </a:solidFill>
                <a:latin typeface="+mn-lt"/>
                <a:ea typeface="ＭＳ Ｐゴシック" charset="-128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800">
                <a:solidFill>
                  <a:schemeClr val="tx1"/>
                </a:solidFill>
                <a:latin typeface="+mn-lt"/>
                <a:ea typeface="ＭＳ Ｐゴシック" charset="-128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800">
                <a:solidFill>
                  <a:schemeClr val="tx1"/>
                </a:solidFill>
                <a:latin typeface="+mn-lt"/>
                <a:ea typeface="ＭＳ Ｐゴシック" charset="-128"/>
              </a:defRPr>
            </a:lvl9pPr>
          </a:lstStyle>
          <a:p>
            <a:pPr marL="0" indent="0">
              <a:buFont typeface="Arial" panose="020B0604020202020204" pitchFamily="34" charset="0"/>
              <a:buNone/>
              <a:defRPr/>
            </a:pPr>
            <a:r>
              <a:rPr lang="en-US" sz="2000" b="1" kern="0" dirty="0"/>
              <a:t>Figure 3:</a:t>
            </a:r>
            <a:r>
              <a:rPr lang="en-US" sz="2000" kern="0" dirty="0"/>
              <a:t> ALT and AST Mean (+/- SD) from Baseline Over Time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endParaRPr lang="en-US" sz="2000" kern="0" dirty="0">
              <a:solidFill>
                <a:srgbClr val="000000"/>
              </a:solidFill>
            </a:endParaRPr>
          </a:p>
          <a:p>
            <a:pPr marL="0" indent="0">
              <a:buFont typeface="Arial" panose="020B0604020202020204" pitchFamily="34" charset="0"/>
              <a:buNone/>
              <a:defRPr/>
            </a:pPr>
            <a:endParaRPr lang="en-US" sz="2000" kern="0" dirty="0">
              <a:solidFill>
                <a:srgbClr val="000000"/>
              </a:solidFill>
            </a:endParaRPr>
          </a:p>
          <a:p>
            <a:pPr>
              <a:defRPr/>
            </a:pPr>
            <a:endParaRPr lang="en-US" sz="2000" kern="0" dirty="0">
              <a:solidFill>
                <a:srgbClr val="000000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461C974-1DDF-446A-A7ED-852B7EB6D6CC}"/>
              </a:ext>
            </a:extLst>
          </p:cNvPr>
          <p:cNvSpPr txBox="1"/>
          <p:nvPr/>
        </p:nvSpPr>
        <p:spPr>
          <a:xfrm>
            <a:off x="27202585" y="22163645"/>
            <a:ext cx="7260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ALT</a:t>
            </a:r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DDD48C74-12EC-4011-9449-BE5640974C6D}"/>
              </a:ext>
            </a:extLst>
          </p:cNvPr>
          <p:cNvSpPr txBox="1"/>
          <p:nvPr/>
        </p:nvSpPr>
        <p:spPr>
          <a:xfrm>
            <a:off x="27202585" y="26563291"/>
            <a:ext cx="78258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AST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B28B16E-4BA4-4415-B804-1070DC14B73F}"/>
              </a:ext>
            </a:extLst>
          </p:cNvPr>
          <p:cNvSpPr txBox="1"/>
          <p:nvPr/>
        </p:nvSpPr>
        <p:spPr>
          <a:xfrm>
            <a:off x="13671787" y="17301506"/>
            <a:ext cx="1163305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dirty="0">
                <a:effectLst/>
                <a:latin typeface="+mn-lt"/>
              </a:rPr>
              <a:t>a. Presented as Mean (Min, Max), b. HBV DNA Limit of Detection = 10 IU/mL, c. HBV RNA Limit of Detection = 1.65 Log U/mL</a:t>
            </a:r>
          </a:p>
          <a:p>
            <a:pPr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dirty="0">
                <a:effectLst/>
                <a:latin typeface="+mn-lt"/>
              </a:rPr>
              <a:t>BMI = Body Mass Index; QD = Once Daily, y = Year, TAF = tenofovir alafenamide, TDF = tenofovir disoproxil fumarate</a:t>
            </a:r>
            <a:endParaRPr lang="en-US" sz="1600" dirty="0">
              <a:effectLst/>
              <a:latin typeface="+mn-lt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219392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0600" b="0" i="0" u="none" strike="noStrike" cap="none" normalizeH="0" baseline="0">
            <a:ln>
              <a:noFill/>
            </a:ln>
            <a:solidFill>
              <a:schemeClr val="tx2"/>
            </a:solidFill>
            <a:effectLst/>
            <a:latin typeface="Arial" pitchFamily="-65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219392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0600" b="0" i="0" u="none" strike="noStrike" cap="none" normalizeH="0" baseline="0">
            <a:ln>
              <a:noFill/>
            </a:ln>
            <a:solidFill>
              <a:schemeClr val="tx2"/>
            </a:solidFill>
            <a:effectLst/>
            <a:latin typeface="Arial" pitchFamily="-65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323AC6AC989C24FB9269916E8EC9A4D" ma:contentTypeVersion="11" ma:contentTypeDescription="Create a new document." ma:contentTypeScope="" ma:versionID="5cf3e6a54e7df876dd7e934519a4697c">
  <xsd:schema xmlns:xsd="http://www.w3.org/2001/XMLSchema" xmlns:xs="http://www.w3.org/2001/XMLSchema" xmlns:p="http://schemas.microsoft.com/office/2006/metadata/properties" xmlns:ns2="1529e6c9-14ba-46a9-b4e0-591a776291cf" xmlns:ns3="d67da20f-77cb-45b2-a0cc-b205c7b5cc58" targetNamespace="http://schemas.microsoft.com/office/2006/metadata/properties" ma:root="true" ma:fieldsID="982b91205328ed5f68e158eadd2b0972" ns2:_="" ns3:_="">
    <xsd:import namespace="1529e6c9-14ba-46a9-b4e0-591a776291cf"/>
    <xsd:import namespace="d67da20f-77cb-45b2-a0cc-b205c7b5cc5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Notes0" minOccurs="0"/>
                <xsd:element ref="ns2:MediaServiceEventHashCode" minOccurs="0"/>
                <xsd:element ref="ns2:MediaServiceGenerationTime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529e6c9-14ba-46a9-b4e0-591a776291c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Notes0" ma:index="12" nillable="true" ma:displayName="Notes" ma:description="Review closed" ma:internalName="Notes0">
      <xsd:simpleType>
        <xsd:restriction base="dms:Text">
          <xsd:maxLength value="255"/>
        </xsd:restriction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7" nillable="true" ma:displayName="Tags" ma:internalName="MediaServiceAutoTags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67da20f-77cb-45b2-a0cc-b205c7b5cc58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Notes0 xmlns="1529e6c9-14ba-46a9-b4e0-591a776291cf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D1B5110-FEE8-4BA2-9EFE-2C4676D6CFD1}">
  <ds:schemaRefs>
    <ds:schemaRef ds:uri="1529e6c9-14ba-46a9-b4e0-591a776291cf"/>
    <ds:schemaRef ds:uri="d67da20f-77cb-45b2-a0cc-b205c7b5cc58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D0DE0311-10A2-48EA-9AE0-4DE320B962A3}">
  <ds:schemaRefs>
    <ds:schemaRef ds:uri="http://purl.org/dc/dcmitype/"/>
    <ds:schemaRef ds:uri="http://schemas.microsoft.com/office/infopath/2007/PartnerControls"/>
    <ds:schemaRef ds:uri="1529e6c9-14ba-46a9-b4e0-591a776291cf"/>
    <ds:schemaRef ds:uri="http://schemas.microsoft.com/office/2006/documentManagement/types"/>
    <ds:schemaRef ds:uri="http://schemas.microsoft.com/office/2006/metadata/properties"/>
    <ds:schemaRef ds:uri="http://purl.org/dc/terms/"/>
    <ds:schemaRef ds:uri="http://schemas.openxmlformats.org/package/2006/metadata/core-properties"/>
    <ds:schemaRef ds:uri="d67da20f-77cb-45b2-a0cc-b205c7b5cc58"/>
    <ds:schemaRef ds:uri="http://www.w3.org/XML/1998/namespace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19F0784B-C733-491B-B66E-029B30401302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581</TotalTime>
  <Words>2631</Words>
  <Application>Microsoft Office PowerPoint</Application>
  <PresentationFormat>Custom</PresentationFormat>
  <Paragraphs>368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Roboto</vt:lpstr>
      <vt:lpstr>Times New Roman</vt:lpstr>
      <vt:lpstr>Default Design</vt:lpstr>
      <vt:lpstr>PowerPoint Presentation</vt:lpstr>
    </vt:vector>
  </TitlesOfParts>
  <Company>SciFor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Posters1st</dc:creator>
  <cp:lastModifiedBy>Jennifer Viera</cp:lastModifiedBy>
  <cp:revision>46</cp:revision>
  <dcterms:created xsi:type="dcterms:W3CDTF">2003-12-17T18:44:28Z</dcterms:created>
  <dcterms:modified xsi:type="dcterms:W3CDTF">2021-10-25T18:47:44Z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0x0101004323AC6AC989C24FB9269916E8EC9A4D</vt:lpwstr>
  </property>
</Properties>
</file>