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8" r:id="rId2"/>
  </p:sldIdLst>
  <p:sldSz cx="51206400" cy="29260800"/>
  <p:notesSz cx="7102475" cy="10233025"/>
  <p:defaultTextStyle>
    <a:defPPr>
      <a:defRPr lang="en-US"/>
    </a:defPPr>
    <a:lvl1pPr algn="l" defTabSz="3850768" rtl="0" fontAlgn="base">
      <a:spcBef>
        <a:spcPct val="0"/>
      </a:spcBef>
      <a:spcAft>
        <a:spcPct val="0"/>
      </a:spcAft>
      <a:defRPr sz="7600" kern="1200">
        <a:solidFill>
          <a:schemeClr val="tx1"/>
        </a:solidFill>
        <a:latin typeface="Arial" charset="0"/>
        <a:ea typeface="+mn-ea"/>
        <a:cs typeface="+mn-cs"/>
      </a:defRPr>
    </a:lvl1pPr>
    <a:lvl2pPr marL="1925384" indent="-917182" algn="l" defTabSz="3850768" rtl="0" fontAlgn="base">
      <a:spcBef>
        <a:spcPct val="0"/>
      </a:spcBef>
      <a:spcAft>
        <a:spcPct val="0"/>
      </a:spcAft>
      <a:defRPr sz="7600" kern="1200">
        <a:solidFill>
          <a:schemeClr val="tx1"/>
        </a:solidFill>
        <a:latin typeface="Arial" charset="0"/>
        <a:ea typeface="+mn-ea"/>
        <a:cs typeface="+mn-cs"/>
      </a:defRPr>
    </a:lvl2pPr>
    <a:lvl3pPr marL="3850768" indent="-1834366" algn="l" defTabSz="3850768" rtl="0" fontAlgn="base">
      <a:spcBef>
        <a:spcPct val="0"/>
      </a:spcBef>
      <a:spcAft>
        <a:spcPct val="0"/>
      </a:spcAft>
      <a:defRPr sz="7600" kern="1200">
        <a:solidFill>
          <a:schemeClr val="tx1"/>
        </a:solidFill>
        <a:latin typeface="Arial" charset="0"/>
        <a:ea typeface="+mn-ea"/>
        <a:cs typeface="+mn-cs"/>
      </a:defRPr>
    </a:lvl3pPr>
    <a:lvl4pPr marL="5776151" indent="-2751549" algn="l" defTabSz="3850768" rtl="0" fontAlgn="base">
      <a:spcBef>
        <a:spcPct val="0"/>
      </a:spcBef>
      <a:spcAft>
        <a:spcPct val="0"/>
      </a:spcAft>
      <a:defRPr sz="7600" kern="1200">
        <a:solidFill>
          <a:schemeClr val="tx1"/>
        </a:solidFill>
        <a:latin typeface="Arial" charset="0"/>
        <a:ea typeface="+mn-ea"/>
        <a:cs typeface="+mn-cs"/>
      </a:defRPr>
    </a:lvl4pPr>
    <a:lvl5pPr marL="7701535" indent="-3668731" algn="l" defTabSz="3850768" rtl="0" fontAlgn="base">
      <a:spcBef>
        <a:spcPct val="0"/>
      </a:spcBef>
      <a:spcAft>
        <a:spcPct val="0"/>
      </a:spcAft>
      <a:defRPr sz="7600" kern="1200">
        <a:solidFill>
          <a:schemeClr val="tx1"/>
        </a:solidFill>
        <a:latin typeface="Arial" charset="0"/>
        <a:ea typeface="+mn-ea"/>
        <a:cs typeface="+mn-cs"/>
      </a:defRPr>
    </a:lvl5pPr>
    <a:lvl6pPr marL="5041004" algn="l" defTabSz="2016402" rtl="0" eaLnBrk="1" latinLnBrk="0" hangingPunct="1">
      <a:defRPr sz="7600" kern="1200">
        <a:solidFill>
          <a:schemeClr val="tx1"/>
        </a:solidFill>
        <a:latin typeface="Arial" charset="0"/>
        <a:ea typeface="+mn-ea"/>
        <a:cs typeface="+mn-cs"/>
      </a:defRPr>
    </a:lvl6pPr>
    <a:lvl7pPr marL="6049206" algn="l" defTabSz="2016402" rtl="0" eaLnBrk="1" latinLnBrk="0" hangingPunct="1">
      <a:defRPr sz="7600" kern="1200">
        <a:solidFill>
          <a:schemeClr val="tx1"/>
        </a:solidFill>
        <a:latin typeface="Arial" charset="0"/>
        <a:ea typeface="+mn-ea"/>
        <a:cs typeface="+mn-cs"/>
      </a:defRPr>
    </a:lvl7pPr>
    <a:lvl8pPr marL="7057406" algn="l" defTabSz="2016402" rtl="0" eaLnBrk="1" latinLnBrk="0" hangingPunct="1">
      <a:defRPr sz="7600" kern="1200">
        <a:solidFill>
          <a:schemeClr val="tx1"/>
        </a:solidFill>
        <a:latin typeface="Arial" charset="0"/>
        <a:ea typeface="+mn-ea"/>
        <a:cs typeface="+mn-cs"/>
      </a:defRPr>
    </a:lvl8pPr>
    <a:lvl9pPr marL="8065608" algn="l" defTabSz="2016402" rtl="0" eaLnBrk="1" latinLnBrk="0" hangingPunct="1">
      <a:defRPr sz="7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974">
          <p15:clr>
            <a:srgbClr val="A4A3A4"/>
          </p15:clr>
        </p15:guide>
        <p15:guide id="2" pos="32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FFCC"/>
    <a:srgbClr val="0000CC"/>
    <a:srgbClr val="000066"/>
    <a:srgbClr val="3333CC"/>
    <a:srgbClr val="0000FF"/>
    <a:srgbClr val="C4172F"/>
    <a:srgbClr val="D83248"/>
    <a:srgbClr val="010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9137" autoAdjust="0"/>
  </p:normalViewPr>
  <p:slideViewPr>
    <p:cSldViewPr>
      <p:cViewPr varScale="1">
        <p:scale>
          <a:sx n="26" d="100"/>
          <a:sy n="26" d="100"/>
        </p:scale>
        <p:origin x="1206" y="168"/>
      </p:cViewPr>
      <p:guideLst>
        <p:guide orient="horz" pos="4974"/>
        <p:guide pos="32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6"/>
            <a:ext cx="3077739" cy="511652"/>
          </a:xfrm>
          <a:prstGeom prst="rect">
            <a:avLst/>
          </a:prstGeom>
        </p:spPr>
        <p:txBody>
          <a:bodyPr vert="horz" lIns="99046" tIns="49522" rIns="99046" bIns="49522" rtlCol="0"/>
          <a:lstStyle>
            <a:lvl1pPr algn="l" defTabSz="1891818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6"/>
            <a:ext cx="3077739" cy="511652"/>
          </a:xfrm>
          <a:prstGeom prst="rect">
            <a:avLst/>
          </a:prstGeom>
        </p:spPr>
        <p:txBody>
          <a:bodyPr vert="horz" lIns="99046" tIns="49522" rIns="99046" bIns="49522" rtlCol="0"/>
          <a:lstStyle>
            <a:lvl1pPr algn="r" defTabSz="1891818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5229ED09-F3E9-4C7E-A24A-0608EB5F82AD}" type="datetimeFigureOut">
              <a:rPr lang="en-US"/>
              <a:pPr>
                <a:defRPr/>
              </a:pPr>
              <a:t>12/20/2021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9603"/>
            <a:ext cx="3077739" cy="511652"/>
          </a:xfrm>
          <a:prstGeom prst="rect">
            <a:avLst/>
          </a:prstGeom>
        </p:spPr>
        <p:txBody>
          <a:bodyPr vert="horz" lIns="99046" tIns="49522" rIns="99046" bIns="49522" rtlCol="0" anchor="b"/>
          <a:lstStyle>
            <a:lvl1pPr algn="l" defTabSz="1891818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9719603"/>
            <a:ext cx="3077739" cy="511652"/>
          </a:xfrm>
          <a:prstGeom prst="rect">
            <a:avLst/>
          </a:prstGeom>
        </p:spPr>
        <p:txBody>
          <a:bodyPr vert="horz" lIns="99046" tIns="49522" rIns="99046" bIns="49522" rtlCol="0" anchor="b"/>
          <a:lstStyle>
            <a:lvl1pPr algn="r" defTabSz="1891818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368D1C1-45BC-47B4-BAF4-037DAAFBB1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422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&quot; x 48&quot; 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Logo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294800" y="28814889"/>
            <a:ext cx="3200400" cy="38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812802" y="541867"/>
            <a:ext cx="49580802" cy="2980267"/>
          </a:xfrm>
          <a:prstGeom prst="rect">
            <a:avLst/>
          </a:prstGeom>
          <a:solidFill>
            <a:srgbClr val="C4172F"/>
          </a:solidFill>
          <a:ln>
            <a:solidFill>
              <a:srgbClr val="C4172F"/>
            </a:solidFill>
          </a:ln>
        </p:spPr>
        <p:txBody>
          <a:bodyPr vert="horz" lIns="172825" tIns="86414" rIns="172825" bIns="86414" anchor="ctr" anchorCtr="1"/>
          <a:lstStyle>
            <a:lvl1pPr>
              <a:defRPr sz="6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812801" y="3793067"/>
            <a:ext cx="15849599" cy="948267"/>
          </a:xfrm>
          <a:prstGeom prst="rect">
            <a:avLst/>
          </a:prstGeom>
          <a:solidFill>
            <a:srgbClr val="C4172F"/>
          </a:solidFill>
          <a:ln>
            <a:solidFill>
              <a:srgbClr val="C4172F"/>
            </a:solidFill>
          </a:ln>
        </p:spPr>
        <p:txBody>
          <a:bodyPr vert="horz" lIns="172825" tIns="86414" rIns="172825" bIns="86414"/>
          <a:lstStyle>
            <a:lvl1pPr marL="0" indent="0">
              <a:buNone/>
              <a:defRPr sz="46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812801" y="5012267"/>
            <a:ext cx="15849599" cy="7721600"/>
          </a:xfrm>
          <a:prstGeom prst="rect">
            <a:avLst/>
          </a:prstGeom>
        </p:spPr>
        <p:txBody>
          <a:bodyPr vert="horz" lIns="172825" tIns="86414" rIns="172825" bIns="86414"/>
          <a:lstStyle>
            <a:lvl1pPr marL="0" indent="0">
              <a:buNone/>
              <a:defRPr sz="3100" baseline="0"/>
            </a:lvl1pPr>
            <a:lvl2pPr marL="438064" indent="0">
              <a:buNone/>
              <a:defRPr sz="3100" baseline="0"/>
            </a:lvl2pPr>
            <a:lvl3pPr marL="852128" indent="0">
              <a:buNone/>
              <a:defRPr sz="3100" baseline="0"/>
            </a:lvl3pPr>
            <a:lvl4pPr>
              <a:defRPr sz="3100"/>
            </a:lvl4pPr>
            <a:lvl5pPr>
              <a:defRPr sz="3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812801" y="13004800"/>
            <a:ext cx="15849599" cy="948267"/>
          </a:xfrm>
          <a:prstGeom prst="rect">
            <a:avLst/>
          </a:prstGeom>
          <a:solidFill>
            <a:srgbClr val="C4172F"/>
          </a:solidFill>
          <a:ln>
            <a:solidFill>
              <a:srgbClr val="C4172F"/>
            </a:solidFill>
          </a:ln>
        </p:spPr>
        <p:txBody>
          <a:bodyPr vert="horz" lIns="172825" tIns="86414" rIns="172825" bIns="86414"/>
          <a:lstStyle>
            <a:lvl1pPr marL="0" indent="0">
              <a:buNone/>
              <a:defRPr sz="46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812801" y="14224000"/>
            <a:ext cx="15849599" cy="6502400"/>
          </a:xfrm>
          <a:prstGeom prst="rect">
            <a:avLst/>
          </a:prstGeom>
        </p:spPr>
        <p:txBody>
          <a:bodyPr vert="horz" lIns="172825" tIns="86414" rIns="172825" bIns="86414"/>
          <a:lstStyle>
            <a:lvl1pPr marL="0" marR="0" indent="0" algn="l" defTabSz="38514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100"/>
            </a:lvl1pPr>
            <a:lvl2pPr>
              <a:defRPr sz="3100"/>
            </a:lvl2pPr>
            <a:lvl3pPr>
              <a:defRPr sz="3100"/>
            </a:lvl3pPr>
            <a:lvl4pPr>
              <a:defRPr sz="3100"/>
            </a:lvl4pPr>
            <a:lvl5pPr>
              <a:defRPr sz="3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14"/>
          </p:nvPr>
        </p:nvSpPr>
        <p:spPr>
          <a:xfrm>
            <a:off x="812801" y="20997333"/>
            <a:ext cx="15849599" cy="948267"/>
          </a:xfrm>
          <a:prstGeom prst="rect">
            <a:avLst/>
          </a:prstGeom>
          <a:solidFill>
            <a:srgbClr val="C4172F"/>
          </a:solidFill>
          <a:ln>
            <a:solidFill>
              <a:srgbClr val="C4172F"/>
            </a:solidFill>
          </a:ln>
        </p:spPr>
        <p:txBody>
          <a:bodyPr vert="horz" lIns="172825" tIns="86414" rIns="172825" bIns="86414"/>
          <a:lstStyle>
            <a:lvl1pPr marL="0" indent="0">
              <a:buNone/>
              <a:defRPr sz="46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812801" y="22216533"/>
            <a:ext cx="15849599" cy="6502400"/>
          </a:xfrm>
          <a:prstGeom prst="rect">
            <a:avLst/>
          </a:prstGeom>
        </p:spPr>
        <p:txBody>
          <a:bodyPr vert="horz" lIns="172825" tIns="86414" rIns="172825" bIns="86414"/>
          <a:lstStyle>
            <a:lvl1pPr marL="0" marR="0" indent="0" algn="l" defTabSz="38514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100"/>
            </a:lvl1pPr>
            <a:lvl2pPr>
              <a:defRPr sz="3100"/>
            </a:lvl2pPr>
            <a:lvl3pPr>
              <a:defRPr sz="3100"/>
            </a:lvl3pPr>
            <a:lvl4pPr>
              <a:defRPr sz="3100"/>
            </a:lvl4pPr>
            <a:lvl5pPr>
              <a:defRPr sz="3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17678404" y="3793067"/>
            <a:ext cx="15849599" cy="948267"/>
          </a:xfrm>
          <a:prstGeom prst="rect">
            <a:avLst/>
          </a:prstGeom>
          <a:solidFill>
            <a:srgbClr val="C4172F"/>
          </a:solidFill>
          <a:ln>
            <a:solidFill>
              <a:srgbClr val="C4172F"/>
            </a:solidFill>
          </a:ln>
        </p:spPr>
        <p:txBody>
          <a:bodyPr vert="horz" lIns="172825" tIns="86414" rIns="172825" bIns="86414"/>
          <a:lstStyle>
            <a:lvl1pPr marL="0" indent="0">
              <a:buNone/>
              <a:defRPr sz="46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34544003" y="22216533"/>
            <a:ext cx="15849599" cy="6502400"/>
          </a:xfrm>
          <a:prstGeom prst="rect">
            <a:avLst/>
          </a:prstGeom>
        </p:spPr>
        <p:txBody>
          <a:bodyPr vert="horz" lIns="172825" tIns="86414" rIns="172825" bIns="86414"/>
          <a:lstStyle>
            <a:lvl1pPr>
              <a:defRPr sz="3100"/>
            </a:lvl1pPr>
            <a:lvl2pPr>
              <a:defRPr sz="3100"/>
            </a:lvl2pPr>
            <a:lvl3pPr>
              <a:defRPr sz="3100"/>
            </a:lvl3pPr>
            <a:lvl4pPr>
              <a:defRPr sz="3100"/>
            </a:lvl4pPr>
            <a:lvl5pPr>
              <a:defRPr sz="3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34544003" y="3793067"/>
            <a:ext cx="15849599" cy="948267"/>
          </a:xfrm>
          <a:prstGeom prst="rect">
            <a:avLst/>
          </a:prstGeom>
          <a:solidFill>
            <a:srgbClr val="C4172F"/>
          </a:solidFill>
          <a:ln>
            <a:solidFill>
              <a:srgbClr val="C4172F"/>
            </a:solidFill>
          </a:ln>
        </p:spPr>
        <p:txBody>
          <a:bodyPr vert="horz" lIns="172825" tIns="86414" rIns="172825" bIns="86414"/>
          <a:lstStyle>
            <a:lvl1pPr marL="0" indent="0">
              <a:buNone/>
              <a:defRPr sz="46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34544003" y="5012267"/>
            <a:ext cx="15849599" cy="15714133"/>
          </a:xfrm>
          <a:prstGeom prst="rect">
            <a:avLst/>
          </a:prstGeom>
        </p:spPr>
        <p:txBody>
          <a:bodyPr vert="horz" lIns="172825" tIns="86414" rIns="172825" bIns="86414"/>
          <a:lstStyle>
            <a:lvl1pPr>
              <a:defRPr sz="3100"/>
            </a:lvl1pPr>
            <a:lvl2pPr>
              <a:defRPr sz="3100"/>
            </a:lvl2pPr>
            <a:lvl3pPr>
              <a:defRPr sz="3100"/>
            </a:lvl3pPr>
            <a:lvl4pPr>
              <a:defRPr sz="3100"/>
            </a:lvl4pPr>
            <a:lvl5pPr>
              <a:defRPr sz="3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34544003" y="20997333"/>
            <a:ext cx="15849599" cy="948267"/>
          </a:xfrm>
          <a:prstGeom prst="rect">
            <a:avLst/>
          </a:prstGeom>
          <a:solidFill>
            <a:srgbClr val="C4172F"/>
          </a:solidFill>
          <a:ln>
            <a:solidFill>
              <a:srgbClr val="C4172F"/>
            </a:solidFill>
          </a:ln>
        </p:spPr>
        <p:txBody>
          <a:bodyPr vert="horz" lIns="172825" tIns="86414" rIns="172825" bIns="86414"/>
          <a:lstStyle>
            <a:lvl1pPr marL="0" indent="0">
              <a:buNone/>
              <a:defRPr sz="46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17678404" y="5012267"/>
            <a:ext cx="15849599" cy="23706667"/>
          </a:xfrm>
          <a:prstGeom prst="rect">
            <a:avLst/>
          </a:prstGeom>
        </p:spPr>
        <p:txBody>
          <a:bodyPr vert="horz" lIns="172825" tIns="86414" rIns="172825" bIns="86414"/>
          <a:lstStyle>
            <a:lvl1pPr marL="0" indent="0">
              <a:buNone/>
              <a:defRPr sz="3100" baseline="0"/>
            </a:lvl1pPr>
            <a:lvl2pPr marL="438064" indent="0">
              <a:buNone/>
              <a:defRPr sz="3100"/>
            </a:lvl2pPr>
            <a:lvl3pPr>
              <a:defRPr sz="3100"/>
            </a:lvl3pPr>
            <a:lvl4pPr>
              <a:defRPr sz="3100"/>
            </a:lvl4pPr>
            <a:lvl5pPr>
              <a:defRPr sz="3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22"/>
          </p:nvPr>
        </p:nvSpPr>
        <p:spPr>
          <a:xfrm>
            <a:off x="1422405" y="812800"/>
            <a:ext cx="3657601" cy="2438400"/>
          </a:xfrm>
          <a:prstGeom prst="rect">
            <a:avLst/>
          </a:prstGeom>
          <a:solidFill>
            <a:schemeClr val="bg1"/>
          </a:solidFill>
        </p:spPr>
        <p:txBody>
          <a:bodyPr vert="horz" lIns="172825" tIns="86414" rIns="172825" bIns="86414"/>
          <a:lstStyle>
            <a:lvl1pPr marL="0" indent="0">
              <a:buNone/>
              <a:defRPr sz="2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37" name="Picture Placeholder 35"/>
          <p:cNvSpPr>
            <a:spLocks noGrp="1"/>
          </p:cNvSpPr>
          <p:nvPr>
            <p:ph type="pic" sz="quarter" idx="23"/>
          </p:nvPr>
        </p:nvSpPr>
        <p:spPr>
          <a:xfrm>
            <a:off x="46329608" y="812800"/>
            <a:ext cx="3657601" cy="2438400"/>
          </a:xfrm>
          <a:prstGeom prst="rect">
            <a:avLst/>
          </a:prstGeom>
          <a:solidFill>
            <a:schemeClr val="bg1"/>
          </a:solidFill>
        </p:spPr>
        <p:txBody>
          <a:bodyPr vert="horz" lIns="172825" tIns="86414" rIns="172825" bIns="86414"/>
          <a:lstStyle>
            <a:lvl1pPr marL="0" indent="0">
              <a:buNone/>
              <a:defRPr sz="2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39" name="Chart Placeholder 38"/>
          <p:cNvSpPr>
            <a:spLocks noGrp="1"/>
          </p:cNvSpPr>
          <p:nvPr>
            <p:ph type="chart" sz="quarter" idx="24"/>
          </p:nvPr>
        </p:nvSpPr>
        <p:spPr>
          <a:xfrm>
            <a:off x="18897608" y="14359467"/>
            <a:ext cx="13411200" cy="5960533"/>
          </a:xfrm>
          <a:prstGeom prst="rect">
            <a:avLst/>
          </a:prstGeom>
        </p:spPr>
        <p:txBody>
          <a:bodyPr vert="horz" lIns="172825" tIns="86414" rIns="172825" bIns="86414"/>
          <a:lstStyle>
            <a:lvl1pPr marL="0" indent="0">
              <a:buNone/>
              <a:defRPr sz="3100"/>
            </a:lvl1pPr>
          </a:lstStyle>
          <a:p>
            <a:pPr lvl="0"/>
            <a:endParaRPr lang="en-US" noProof="0" dirty="0"/>
          </a:p>
        </p:txBody>
      </p:sp>
      <p:sp>
        <p:nvSpPr>
          <p:cNvPr id="40" name="Chart Placeholder 38"/>
          <p:cNvSpPr>
            <a:spLocks noGrp="1"/>
          </p:cNvSpPr>
          <p:nvPr>
            <p:ph type="chart" sz="quarter" idx="25"/>
          </p:nvPr>
        </p:nvSpPr>
        <p:spPr>
          <a:xfrm>
            <a:off x="18897608" y="21810134"/>
            <a:ext cx="13411200" cy="5960533"/>
          </a:xfrm>
          <a:prstGeom prst="rect">
            <a:avLst/>
          </a:prstGeom>
        </p:spPr>
        <p:txBody>
          <a:bodyPr vert="horz" lIns="172825" tIns="86414" rIns="172825" bIns="86414"/>
          <a:lstStyle>
            <a:lvl1pPr marL="0" indent="0">
              <a:buNone/>
              <a:defRPr sz="3100"/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3850768" rtl="0" eaLnBrk="0" fontAlgn="base" hangingPunct="0">
        <a:spcBef>
          <a:spcPct val="0"/>
        </a:spcBef>
        <a:spcAft>
          <a:spcPct val="0"/>
        </a:spcAft>
        <a:defRPr sz="18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850768" rtl="0" eaLnBrk="0" fontAlgn="base" hangingPunct="0">
        <a:spcBef>
          <a:spcPct val="0"/>
        </a:spcBef>
        <a:spcAft>
          <a:spcPct val="0"/>
        </a:spcAft>
        <a:defRPr sz="18500">
          <a:solidFill>
            <a:schemeClr val="tx1"/>
          </a:solidFill>
          <a:latin typeface="Arial" charset="0"/>
        </a:defRPr>
      </a:lvl2pPr>
      <a:lvl3pPr algn="ctr" defTabSz="3850768" rtl="0" eaLnBrk="0" fontAlgn="base" hangingPunct="0">
        <a:spcBef>
          <a:spcPct val="0"/>
        </a:spcBef>
        <a:spcAft>
          <a:spcPct val="0"/>
        </a:spcAft>
        <a:defRPr sz="18500">
          <a:solidFill>
            <a:schemeClr val="tx1"/>
          </a:solidFill>
          <a:latin typeface="Arial" charset="0"/>
        </a:defRPr>
      </a:lvl3pPr>
      <a:lvl4pPr algn="ctr" defTabSz="3850768" rtl="0" eaLnBrk="0" fontAlgn="base" hangingPunct="0">
        <a:spcBef>
          <a:spcPct val="0"/>
        </a:spcBef>
        <a:spcAft>
          <a:spcPct val="0"/>
        </a:spcAft>
        <a:defRPr sz="18500">
          <a:solidFill>
            <a:schemeClr val="tx1"/>
          </a:solidFill>
          <a:latin typeface="Arial" charset="0"/>
        </a:defRPr>
      </a:lvl4pPr>
      <a:lvl5pPr algn="ctr" defTabSz="3850768" rtl="0" eaLnBrk="0" fontAlgn="base" hangingPunct="0">
        <a:spcBef>
          <a:spcPct val="0"/>
        </a:spcBef>
        <a:spcAft>
          <a:spcPct val="0"/>
        </a:spcAft>
        <a:defRPr sz="18500">
          <a:solidFill>
            <a:schemeClr val="tx1"/>
          </a:solidFill>
          <a:latin typeface="Arial" charset="0"/>
        </a:defRPr>
      </a:lvl5pPr>
      <a:lvl6pPr marL="1008200" algn="ctr" defTabSz="3850768" rtl="0" fontAlgn="base">
        <a:spcBef>
          <a:spcPct val="0"/>
        </a:spcBef>
        <a:spcAft>
          <a:spcPct val="0"/>
        </a:spcAft>
        <a:defRPr sz="18500">
          <a:solidFill>
            <a:schemeClr val="tx1"/>
          </a:solidFill>
          <a:latin typeface="Arial" charset="0"/>
        </a:defRPr>
      </a:lvl6pPr>
      <a:lvl7pPr marL="2016402" algn="ctr" defTabSz="3850768" rtl="0" fontAlgn="base">
        <a:spcBef>
          <a:spcPct val="0"/>
        </a:spcBef>
        <a:spcAft>
          <a:spcPct val="0"/>
        </a:spcAft>
        <a:defRPr sz="18500">
          <a:solidFill>
            <a:schemeClr val="tx1"/>
          </a:solidFill>
          <a:latin typeface="Arial" charset="0"/>
        </a:defRPr>
      </a:lvl7pPr>
      <a:lvl8pPr marL="3024602" algn="ctr" defTabSz="3850768" rtl="0" fontAlgn="base">
        <a:spcBef>
          <a:spcPct val="0"/>
        </a:spcBef>
        <a:spcAft>
          <a:spcPct val="0"/>
        </a:spcAft>
        <a:defRPr sz="18500">
          <a:solidFill>
            <a:schemeClr val="tx1"/>
          </a:solidFill>
          <a:latin typeface="Arial" charset="0"/>
        </a:defRPr>
      </a:lvl8pPr>
      <a:lvl9pPr marL="4032804" algn="ctr" defTabSz="3850768" rtl="0" fontAlgn="base">
        <a:spcBef>
          <a:spcPct val="0"/>
        </a:spcBef>
        <a:spcAft>
          <a:spcPct val="0"/>
        </a:spcAft>
        <a:defRPr sz="18500">
          <a:solidFill>
            <a:schemeClr val="tx1"/>
          </a:solidFill>
          <a:latin typeface="Arial" charset="0"/>
        </a:defRPr>
      </a:lvl9pPr>
    </p:titleStyle>
    <p:bodyStyle>
      <a:lvl1pPr marL="1442287" indent="-1442287" algn="l" defTabSz="385076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3400" kern="1200">
          <a:solidFill>
            <a:schemeClr val="tx1"/>
          </a:solidFill>
          <a:latin typeface="+mn-lt"/>
          <a:ea typeface="+mn-ea"/>
          <a:cs typeface="+mn-cs"/>
        </a:defRPr>
      </a:lvl1pPr>
      <a:lvl2pPr marL="3126124" indent="-1200740" algn="l" defTabSz="385076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1700" kern="1200">
          <a:solidFill>
            <a:schemeClr val="tx1"/>
          </a:solidFill>
          <a:latin typeface="+mn-lt"/>
          <a:ea typeface="+mn-ea"/>
          <a:cs typeface="+mn-cs"/>
        </a:defRPr>
      </a:lvl2pPr>
      <a:lvl3pPr marL="4813460" indent="-962694" algn="l" defTabSz="385076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6738844" indent="-962694" algn="l" defTabSz="385076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664229" indent="-962694" algn="l" defTabSz="385076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591413" indent="-962856" algn="l" defTabSz="3851423" rtl="0" eaLnBrk="1" latinLnBrk="0" hangingPunct="1">
        <a:spcBef>
          <a:spcPct val="20000"/>
        </a:spcBef>
        <a:buFont typeface="Arial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2517123" indent="-962856" algn="l" defTabSz="3851423" rtl="0" eaLnBrk="1" latinLnBrk="0" hangingPunct="1">
        <a:spcBef>
          <a:spcPct val="20000"/>
        </a:spcBef>
        <a:buFont typeface="Arial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4442839" indent="-962856" algn="l" defTabSz="3851423" rtl="0" eaLnBrk="1" latinLnBrk="0" hangingPunct="1">
        <a:spcBef>
          <a:spcPct val="20000"/>
        </a:spcBef>
        <a:buFont typeface="Arial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6368549" indent="-962856" algn="l" defTabSz="3851423" rtl="0" eaLnBrk="1" latinLnBrk="0" hangingPunct="1">
        <a:spcBef>
          <a:spcPct val="20000"/>
        </a:spcBef>
        <a:buFont typeface="Arial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1423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925710" algn="l" defTabSz="3851423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2pPr>
      <a:lvl3pPr marL="3851423" algn="l" defTabSz="3851423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3pPr>
      <a:lvl4pPr marL="5777134" algn="l" defTabSz="3851423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4pPr>
      <a:lvl5pPr marL="7702847" algn="l" defTabSz="3851423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5pPr>
      <a:lvl6pPr marL="9628557" algn="l" defTabSz="3851423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6pPr>
      <a:lvl7pPr marL="11554270" algn="l" defTabSz="3851423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7pPr>
      <a:lvl8pPr marL="13479980" algn="l" defTabSz="3851423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8pPr>
      <a:lvl9pPr marL="15405694" algn="l" defTabSz="3851423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8.png"/><Relationship Id="rId4" Type="http://schemas.openxmlformats.org/officeDocument/2006/relationships/image" Target="../media/image4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" name="Title 18"/>
          <p:cNvSpPr>
            <a:spLocks noGrp="1"/>
          </p:cNvSpPr>
          <p:nvPr>
            <p:ph type="title"/>
          </p:nvPr>
        </p:nvSpPr>
        <p:spPr bwMode="auto">
          <a:xfrm>
            <a:off x="8506122" y="175098"/>
            <a:ext cx="42104619" cy="3611218"/>
          </a:xfrm>
          <a:solidFill>
            <a:srgbClr val="0000CC"/>
          </a:solidFill>
          <a:ln>
            <a:solidFill>
              <a:srgbClr val="3333CC"/>
            </a:solidFill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"/>
              </a:spcBef>
            </a:pPr>
            <a:r>
              <a:rPr lang="en-US" sz="7900" dirty="0">
                <a:latin typeface="+mj-lt"/>
              </a:rPr>
              <a:t>     </a:t>
            </a:r>
            <a:br>
              <a:rPr lang="en-US" sz="7900" dirty="0">
                <a:latin typeface="+mj-lt"/>
              </a:rPr>
            </a:br>
            <a:r>
              <a:rPr lang="en-US" sz="6500" dirty="0">
                <a:latin typeface="+mj-lt"/>
              </a:rPr>
              <a:t> </a:t>
            </a:r>
            <a:r>
              <a:rPr lang="en-US" dirty="0">
                <a:latin typeface="+mj-lt"/>
              </a:rPr>
              <a:t>EDP-305, a highly selective and potent FXR agonist, reduces liver steatosis, ballooning, and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non-alcoholic fatty liver disease activity score(NAS) in two murine models of NASH</a:t>
            </a:r>
            <a:br>
              <a:rPr lang="en-US" sz="4900" dirty="0">
                <a:latin typeface="+mj-lt"/>
              </a:rPr>
            </a:br>
            <a:r>
              <a:rPr lang="en-US" sz="3700" dirty="0"/>
              <a:t>Li-Juan Jiang, Mary Chau, Yang Li &amp; Yat Sun Or </a:t>
            </a:r>
            <a:br>
              <a:rPr lang="en-US" sz="3700" dirty="0"/>
            </a:br>
            <a:r>
              <a:rPr lang="en-US" sz="3700" dirty="0">
                <a:latin typeface="+mj-lt"/>
                <a:cs typeface="Times New Roman" panose="02020603050405020304" pitchFamily="18" charset="0"/>
              </a:rPr>
              <a:t>Enanta Pharmaceuticals, Inc. Watertown, MA, USA</a:t>
            </a:r>
            <a:b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200" dirty="0">
              <a:latin typeface="+mj-lt"/>
              <a:cs typeface="Arial" charset="0"/>
            </a:endParaRPr>
          </a:p>
        </p:txBody>
      </p:sp>
      <p:sp>
        <p:nvSpPr>
          <p:cNvPr id="4127" name="Text Placeholder 19"/>
          <p:cNvSpPr>
            <a:spLocks noGrp="1"/>
          </p:cNvSpPr>
          <p:nvPr>
            <p:ph type="body" sz="quarter" idx="10"/>
          </p:nvPr>
        </p:nvSpPr>
        <p:spPr bwMode="auto">
          <a:xfrm>
            <a:off x="761472" y="4044647"/>
            <a:ext cx="15850128" cy="948267"/>
          </a:xfrm>
          <a:solidFill>
            <a:srgbClr val="0000CC"/>
          </a:solidFill>
          <a:ln>
            <a:solidFill>
              <a:srgbClr val="3333CC"/>
            </a:solidFill>
            <a:miter lim="800000"/>
            <a:headEnd/>
            <a:tailEnd/>
          </a:ln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5600" dirty="0">
                <a:latin typeface="+mj-lt"/>
                <a:cs typeface="Arial" charset="0"/>
              </a:rPr>
              <a:t>Background</a:t>
            </a:r>
          </a:p>
        </p:txBody>
      </p:sp>
      <p:sp>
        <p:nvSpPr>
          <p:cNvPr id="4129" name="Text Placeholder 21"/>
          <p:cNvSpPr>
            <a:spLocks noGrp="1"/>
          </p:cNvSpPr>
          <p:nvPr>
            <p:ph type="body" sz="quarter" idx="12"/>
          </p:nvPr>
        </p:nvSpPr>
        <p:spPr bwMode="auto">
          <a:xfrm>
            <a:off x="17330286" y="4038600"/>
            <a:ext cx="16762966" cy="948267"/>
          </a:xfrm>
          <a:solidFill>
            <a:srgbClr val="0000CC"/>
          </a:solidFill>
          <a:ln>
            <a:solidFill>
              <a:srgbClr val="3333CC"/>
            </a:solidFill>
            <a:miter lim="800000"/>
            <a:headEnd/>
            <a:tailEnd/>
          </a:ln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5600" dirty="0">
                <a:latin typeface="+mj-lt"/>
                <a:cs typeface="Arial" charset="0"/>
              </a:rPr>
              <a:t>Methods</a:t>
            </a:r>
          </a:p>
        </p:txBody>
      </p:sp>
      <p:sp>
        <p:nvSpPr>
          <p:cNvPr id="4130" name="Text Placeholder 22"/>
          <p:cNvSpPr>
            <a:spLocks noGrp="1"/>
          </p:cNvSpPr>
          <p:nvPr>
            <p:ph type="body" sz="quarter" idx="13"/>
          </p:nvPr>
        </p:nvSpPr>
        <p:spPr bwMode="auto">
          <a:xfrm>
            <a:off x="17350621" y="5105400"/>
            <a:ext cx="16939379" cy="637643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3600" dirty="0">
                <a:latin typeface="+mj-lt"/>
              </a:rPr>
              <a:t>In the DIN model, NASH was induced in C57Bl/6 mice with a high fat, high cholesterol diet plus 10% fructose in drinking water. All treatments were administered between 6 weeks (steatohepatitis with incipient ballooning) and 16 weeks (advanced steatohepatitis with advanced ballooning). Treatments included: EDP-305 (10 or 30 mg/kg), or vehicle control (n=10/group). In the STAM</a:t>
            </a:r>
            <a:r>
              <a:rPr lang="en-US" sz="3600" baseline="30000" dirty="0">
                <a:latin typeface="+mj-lt"/>
              </a:rPr>
              <a:t>TM</a:t>
            </a:r>
            <a:r>
              <a:rPr lang="en-US" sz="3600" dirty="0">
                <a:latin typeface="+mj-lt"/>
              </a:rPr>
              <a:t> model, NASH was induced in C57Bl/6 by a single subcutaneous injection of 200 µg streptozotocin 2 days after birth, followed by feeding with a high fat diet starting at 4 weeks of age. All treatments were administered between 4 weeks and 10 weeks. Treatments included: EDP-305 (3 or 10 mg/kg), or vehicle control (n=8/group). Liver injury, progression of NASH, liver steatosis, and ballooning were evaluated by serum chemistry and histology.</a:t>
            </a:r>
            <a:r>
              <a:rPr lang="en-US" sz="3600" b="1" dirty="0">
                <a:latin typeface="+mj-lt"/>
              </a:rPr>
              <a:t> </a:t>
            </a:r>
            <a:endParaRPr lang="en-US" sz="3600" dirty="0">
              <a:latin typeface="+mj-lt"/>
            </a:endParaRPr>
          </a:p>
          <a:p>
            <a:pPr algn="just"/>
            <a:endParaRPr lang="en-US" sz="3600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en-US" sz="3600" dirty="0">
                <a:latin typeface="+mj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133" name="Text Placeholder 25"/>
          <p:cNvSpPr>
            <a:spLocks noGrp="1"/>
          </p:cNvSpPr>
          <p:nvPr>
            <p:ph type="body" sz="quarter" idx="16"/>
          </p:nvPr>
        </p:nvSpPr>
        <p:spPr bwMode="auto">
          <a:xfrm>
            <a:off x="17353795" y="11353800"/>
            <a:ext cx="16762966" cy="948267"/>
          </a:xfrm>
          <a:solidFill>
            <a:srgbClr val="0000CC"/>
          </a:solidFill>
          <a:ln>
            <a:solidFill>
              <a:srgbClr val="3333CC"/>
            </a:solidFill>
            <a:miter lim="800000"/>
            <a:headEnd/>
            <a:tailEnd/>
          </a:ln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5600" dirty="0">
                <a:latin typeface="+mj-lt"/>
                <a:cs typeface="Arial" charset="0"/>
              </a:rPr>
              <a:t>Results</a:t>
            </a:r>
          </a:p>
        </p:txBody>
      </p:sp>
      <p:sp>
        <p:nvSpPr>
          <p:cNvPr id="4135" name="Text Placeholder 27"/>
          <p:cNvSpPr>
            <a:spLocks noGrp="1"/>
          </p:cNvSpPr>
          <p:nvPr>
            <p:ph type="body" sz="quarter" idx="18"/>
          </p:nvPr>
        </p:nvSpPr>
        <p:spPr bwMode="auto">
          <a:xfrm>
            <a:off x="35065941" y="21092089"/>
            <a:ext cx="15544800" cy="929711"/>
          </a:xfrm>
          <a:solidFill>
            <a:srgbClr val="0000CC"/>
          </a:solidFill>
          <a:ln>
            <a:solidFill>
              <a:srgbClr val="3333CC"/>
            </a:solidFill>
            <a:miter lim="800000"/>
            <a:headEnd/>
            <a:tailEnd/>
          </a:ln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5600" dirty="0">
                <a:latin typeface="+mj-lt"/>
                <a:cs typeface="Arial" charset="0"/>
              </a:rPr>
              <a:t>Conclusions</a:t>
            </a:r>
          </a:p>
        </p:txBody>
      </p:sp>
      <p:sp>
        <p:nvSpPr>
          <p:cNvPr id="4136" name="Text Placeholder 28"/>
          <p:cNvSpPr>
            <a:spLocks noGrp="1"/>
          </p:cNvSpPr>
          <p:nvPr>
            <p:ph type="body" sz="quarter" idx="19"/>
          </p:nvPr>
        </p:nvSpPr>
        <p:spPr bwMode="auto">
          <a:xfrm>
            <a:off x="35052000" y="22058086"/>
            <a:ext cx="15187558" cy="2554514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  <a:tabLst>
                <a:tab pos="2744876" algn="l"/>
                <a:tab pos="4058496" algn="l"/>
                <a:tab pos="8469904" algn="l"/>
              </a:tabLst>
            </a:pPr>
            <a:r>
              <a:rPr lang="en-GB" sz="3700" dirty="0">
                <a:latin typeface="+mj-lt"/>
              </a:rPr>
              <a:t>Treatment with EDP-305 had a significant therapeutic effect on NASH progression in NASH mouse models, resulting in decreased liver steatosis, hepatocyte ballooning, and total NAS. These results warrant further investigation of EDP-305 as a potential therapy for NASH</a:t>
            </a:r>
            <a:r>
              <a:rPr lang="en-US" altLang="en-US" sz="3700" dirty="0">
                <a:latin typeface="+mj-lt"/>
                <a:ea typeface="ＭＳ Ｐゴシック" pitchFamily="34" charset="-128"/>
              </a:rPr>
              <a:t>.</a:t>
            </a:r>
            <a:endParaRPr lang="en-US" sz="3700" dirty="0">
              <a:latin typeface="+mj-lt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en-US" sz="3700" dirty="0">
              <a:latin typeface="+mj-lt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en-US" sz="3700" dirty="0">
              <a:latin typeface="+mj-lt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en-US" sz="3700" dirty="0">
              <a:latin typeface="+mj-lt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en-US" sz="3700" dirty="0">
              <a:latin typeface="+mj-lt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en-US" sz="3700" dirty="0">
              <a:latin typeface="+mj-lt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en-US" sz="37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137" name="Text Placeholder 29"/>
          <p:cNvSpPr>
            <a:spLocks noGrp="1"/>
          </p:cNvSpPr>
          <p:nvPr>
            <p:ph type="body" sz="quarter" idx="20"/>
          </p:nvPr>
        </p:nvSpPr>
        <p:spPr bwMode="auto">
          <a:xfrm>
            <a:off x="35065941" y="24654933"/>
            <a:ext cx="15544800" cy="948267"/>
          </a:xfrm>
          <a:solidFill>
            <a:srgbClr val="0000CC"/>
          </a:solidFill>
          <a:ln>
            <a:solidFill>
              <a:srgbClr val="3333CC"/>
            </a:solidFill>
            <a:miter lim="800000"/>
            <a:headEnd/>
            <a:tailEnd/>
          </a:ln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5600" dirty="0">
                <a:latin typeface="+mj-lt"/>
              </a:rPr>
              <a:t>Acknowledgements</a:t>
            </a:r>
          </a:p>
        </p:txBody>
      </p:sp>
      <p:sp>
        <p:nvSpPr>
          <p:cNvPr id="38" name="Text Placeholder 29"/>
          <p:cNvSpPr>
            <a:spLocks noGrp="1"/>
          </p:cNvSpPr>
          <p:nvPr>
            <p:ph type="body" sz="quarter" idx="20"/>
          </p:nvPr>
        </p:nvSpPr>
        <p:spPr bwMode="auto">
          <a:xfrm>
            <a:off x="35065941" y="26803047"/>
            <a:ext cx="15544800" cy="948267"/>
          </a:xfrm>
          <a:solidFill>
            <a:srgbClr val="0000CC"/>
          </a:solidFill>
          <a:ln>
            <a:solidFill>
              <a:srgbClr val="3333CC"/>
            </a:solidFill>
            <a:miter lim="800000"/>
            <a:headEnd/>
            <a:tailEnd/>
          </a:ln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5600" dirty="0">
                <a:latin typeface="+mj-lt"/>
              </a:rPr>
              <a:t>References</a:t>
            </a:r>
          </a:p>
        </p:txBody>
      </p:sp>
      <p:sp>
        <p:nvSpPr>
          <p:cNvPr id="39" name="Text Placeholder 26"/>
          <p:cNvSpPr>
            <a:spLocks noGrp="1"/>
          </p:cNvSpPr>
          <p:nvPr>
            <p:ph type="body" sz="quarter" idx="17"/>
          </p:nvPr>
        </p:nvSpPr>
        <p:spPr bwMode="auto">
          <a:xfrm>
            <a:off x="35217353" y="27852827"/>
            <a:ext cx="11950447" cy="71128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 typeface="+mj-lt"/>
              <a:buAutoNum type="arabicPeriod"/>
            </a:pPr>
            <a:r>
              <a:rPr lang="en-US" sz="1800" dirty="0">
                <a:latin typeface="Helvetica" panose="020B0604020202020204" pitchFamily="34" charset="0"/>
              </a:rPr>
              <a:t>Lefebvre &amp; Friedman, et al., POLS One (2016)</a:t>
            </a:r>
          </a:p>
          <a:p>
            <a:pPr>
              <a:buClrTx/>
              <a:buFont typeface="+mj-lt"/>
              <a:buAutoNum type="arabicPeriod"/>
            </a:pPr>
            <a:r>
              <a:rPr lang="en-US" sz="1800" dirty="0">
                <a:latin typeface="Helvetica" panose="020B0604020202020204" pitchFamily="34" charset="0"/>
              </a:rPr>
              <a:t>Friedman, et al., AASLD presentation (2005)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46489" y="8803396"/>
            <a:ext cx="407283" cy="1373158"/>
          </a:xfrm>
          <a:prstGeom prst="rect">
            <a:avLst/>
          </a:prstGeom>
          <a:noFill/>
        </p:spPr>
        <p:txBody>
          <a:bodyPr wrap="none" lIns="201640" tIns="100819" rIns="201640" bIns="100819" rtlCol="0">
            <a:spAutoFit/>
          </a:bodyPr>
          <a:lstStyle/>
          <a:p>
            <a:endParaRPr lang="en-US" dirty="0">
              <a:latin typeface="+mj-lt"/>
            </a:endParaRPr>
          </a:p>
        </p:txBody>
      </p:sp>
      <p:sp>
        <p:nvSpPr>
          <p:cNvPr id="85" name="Text Placeholder 26"/>
          <p:cNvSpPr>
            <a:spLocks noGrp="1"/>
          </p:cNvSpPr>
          <p:nvPr>
            <p:ph type="body" sz="quarter" idx="17"/>
          </p:nvPr>
        </p:nvSpPr>
        <p:spPr bwMode="auto">
          <a:xfrm>
            <a:off x="35052000" y="25831800"/>
            <a:ext cx="15250386" cy="8382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fontAlgn="t">
              <a:buNone/>
            </a:pPr>
            <a:r>
              <a:rPr lang="en-US" sz="2000" dirty="0">
                <a:latin typeface="Helvetica" panose="020B0604020202020204" pitchFamily="34" charset="0"/>
              </a:rPr>
              <a:t>We thank Drs. Guoqiang Wang and Ruichao Shen for synthesizing the compounds, and </a:t>
            </a:r>
            <a:r>
              <a:rPr lang="en-US" sz="2000" dirty="0"/>
              <a:t> appreciate Taishi Hashiguchi and Yuichiro Shibazaki from Stelic, Japan; François Briand and </a:t>
            </a:r>
            <a:r>
              <a:rPr lang="en-GB" sz="2000" dirty="0"/>
              <a:t>Thierry Sulpice</a:t>
            </a:r>
            <a:r>
              <a:rPr lang="en-US" sz="2000" dirty="0"/>
              <a:t> from Physiogenex, France gave advice during these  studies.</a:t>
            </a:r>
          </a:p>
        </p:txBody>
      </p:sp>
      <p:sp>
        <p:nvSpPr>
          <p:cNvPr id="69" name="Text Placeholder 22"/>
          <p:cNvSpPr>
            <a:spLocks noGrp="1"/>
          </p:cNvSpPr>
          <p:nvPr>
            <p:ph type="body" sz="quarter" idx="13"/>
          </p:nvPr>
        </p:nvSpPr>
        <p:spPr bwMode="auto">
          <a:xfrm>
            <a:off x="34909954" y="19491889"/>
            <a:ext cx="15224878" cy="15240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GB" sz="3600" dirty="0">
                <a:latin typeface="+mj-lt"/>
              </a:rPr>
              <a:t>In the STAM</a:t>
            </a:r>
            <a:r>
              <a:rPr lang="en-US" sz="3600" baseline="30000" dirty="0">
                <a:latin typeface="+mj-lt"/>
              </a:rPr>
              <a:t>TM</a:t>
            </a:r>
            <a:r>
              <a:rPr lang="en-GB" sz="3600" dirty="0">
                <a:latin typeface="+mj-lt"/>
              </a:rPr>
              <a:t> model, EDP-305 significantly reduced hepatocyte ballooning scores as well as total NAS. </a:t>
            </a:r>
            <a:endParaRPr lang="en-US" sz="36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14" name="Picture 1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708" y="16079084"/>
            <a:ext cx="12617772" cy="4647316"/>
          </a:xfrm>
          <a:prstGeom prst="rect">
            <a:avLst/>
          </a:prstGeom>
          <a:noFill/>
        </p:spPr>
      </p:pic>
      <p:sp>
        <p:nvSpPr>
          <p:cNvPr id="173" name="Rectangle 172"/>
          <p:cNvSpPr/>
          <p:nvPr/>
        </p:nvSpPr>
        <p:spPr>
          <a:xfrm>
            <a:off x="2725325" y="9286150"/>
            <a:ext cx="10685875" cy="757605"/>
          </a:xfrm>
          <a:prstGeom prst="rect">
            <a:avLst/>
          </a:prstGeom>
        </p:spPr>
        <p:txBody>
          <a:bodyPr wrap="square" lIns="201640" tIns="100819" rIns="201640" bIns="100819">
            <a:spAutoFit/>
          </a:bodyPr>
          <a:lstStyle/>
          <a:p>
            <a:pPr algn="just"/>
            <a:r>
              <a:rPr lang="en-US" sz="3600" b="1" dirty="0">
                <a:solidFill>
                  <a:srgbClr val="000099"/>
                </a:solidFill>
              </a:rPr>
              <a:t>EDP-305 is a potent and selective FXR agonist</a:t>
            </a:r>
          </a:p>
        </p:txBody>
      </p:sp>
      <p:pic>
        <p:nvPicPr>
          <p:cNvPr id="4330" name="Picture 234" descr="C:\Users\yangli\AppData\Local\Microsoft\Windows\Temporary Internet Files\Content.Outlook\XZXMUARV\enanta-2738-bl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708" y="711200"/>
            <a:ext cx="5858359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/>
          <p:cNvSpPr/>
          <p:nvPr/>
        </p:nvSpPr>
        <p:spPr>
          <a:xfrm>
            <a:off x="3810001" y="15240000"/>
            <a:ext cx="8534400" cy="839085"/>
          </a:xfrm>
          <a:prstGeom prst="rect">
            <a:avLst/>
          </a:prstGeom>
        </p:spPr>
        <p:txBody>
          <a:bodyPr wrap="square" lIns="282330" tIns="141165" rIns="282330" bIns="141165">
            <a:spAutoFit/>
          </a:bodyPr>
          <a:lstStyle/>
          <a:p>
            <a:r>
              <a:rPr lang="en-US" sz="3600" b="1" dirty="0">
                <a:solidFill>
                  <a:srgbClr val="000099"/>
                </a:solidFill>
              </a:rPr>
              <a:t> EDP-305 is Highly Selective for FXR</a:t>
            </a:r>
          </a:p>
        </p:txBody>
      </p:sp>
      <p:sp>
        <p:nvSpPr>
          <p:cNvPr id="86" name="Text Box 2301"/>
          <p:cNvSpPr txBox="1">
            <a:spLocks noChangeArrowheads="1"/>
          </p:cNvSpPr>
          <p:nvPr/>
        </p:nvSpPr>
        <p:spPr bwMode="auto">
          <a:xfrm>
            <a:off x="44520130" y="2707694"/>
            <a:ext cx="5614701" cy="109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1108" tIns="70552" rIns="141108" bIns="70552">
            <a:spAutoFit/>
          </a:bodyPr>
          <a:lstStyle>
            <a:lvl1pPr defTabSz="531813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531813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31813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31813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31813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31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31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31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31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100" b="0" dirty="0">
                <a:solidFill>
                  <a:schemeClr val="bg1"/>
                </a:solidFill>
              </a:rPr>
              <a:t>To request a pdf of this poster,</a:t>
            </a:r>
          </a:p>
          <a:p>
            <a:pPr eaLnBrk="1" hangingPunct="1"/>
            <a:r>
              <a:rPr lang="en-US" sz="3100" b="0" dirty="0">
                <a:solidFill>
                  <a:schemeClr val="bg1"/>
                </a:solidFill>
              </a:rPr>
              <a:t>email </a:t>
            </a:r>
            <a:r>
              <a:rPr lang="en-US" sz="3100" dirty="0">
                <a:solidFill>
                  <a:schemeClr val="bg1"/>
                </a:solidFill>
              </a:rPr>
              <a:t>ljiang@enanta.com</a:t>
            </a:r>
          </a:p>
        </p:txBody>
      </p:sp>
      <p:grpSp>
        <p:nvGrpSpPr>
          <p:cNvPr id="155" name="Group 154"/>
          <p:cNvGrpSpPr/>
          <p:nvPr/>
        </p:nvGrpSpPr>
        <p:grpSpPr>
          <a:xfrm>
            <a:off x="1036946" y="10510395"/>
            <a:ext cx="8336916" cy="4125704"/>
            <a:chOff x="64136" y="1291966"/>
            <a:chExt cx="5193297" cy="2530722"/>
          </a:xfrm>
        </p:grpSpPr>
        <p:graphicFrame>
          <p:nvGraphicFramePr>
            <p:cNvPr id="156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0742967"/>
                </p:ext>
              </p:extLst>
            </p:nvPr>
          </p:nvGraphicFramePr>
          <p:xfrm>
            <a:off x="158495" y="1291966"/>
            <a:ext cx="4633248" cy="1927020"/>
          </p:xfrm>
          <a:graphic>
            <a:graphicData uri="http://schemas.openxmlformats.org/drawingml/2006/table">
              <a:tbl>
                <a:tblPr firstRow="1" bandRow="1"/>
                <a:tblGrid>
                  <a:gridCol w="3307197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06533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206533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578057">
                  <a:tc>
                    <a:txBody>
                      <a:bodyPr/>
                      <a:lstStyle>
                        <a:lvl1pPr marL="0" algn="l" defTabSz="2494768" rtl="0" eaLnBrk="1" latinLnBrk="0" hangingPunct="1">
                          <a:defRPr sz="4900" b="1" kern="1200">
                            <a:solidFill>
                              <a:schemeClr val="lt1"/>
                            </a:solidFill>
                            <a:latin typeface="Arial"/>
                          </a:defRPr>
                        </a:lvl1pPr>
                        <a:lvl2pPr marL="1247383" algn="l" defTabSz="2494768" rtl="0" eaLnBrk="1" latinLnBrk="0" hangingPunct="1">
                          <a:defRPr sz="4900" b="1" kern="1200">
                            <a:solidFill>
                              <a:schemeClr val="lt1"/>
                            </a:solidFill>
                            <a:latin typeface="Arial"/>
                          </a:defRPr>
                        </a:lvl2pPr>
                        <a:lvl3pPr marL="2494768" algn="l" defTabSz="2494768" rtl="0" eaLnBrk="1" latinLnBrk="0" hangingPunct="1">
                          <a:defRPr sz="4900" b="1" kern="1200">
                            <a:solidFill>
                              <a:schemeClr val="lt1"/>
                            </a:solidFill>
                            <a:latin typeface="Arial"/>
                          </a:defRPr>
                        </a:lvl3pPr>
                        <a:lvl4pPr marL="3742152" algn="l" defTabSz="2494768" rtl="0" eaLnBrk="1" latinLnBrk="0" hangingPunct="1">
                          <a:defRPr sz="4900" b="1" kern="1200">
                            <a:solidFill>
                              <a:schemeClr val="lt1"/>
                            </a:solidFill>
                            <a:latin typeface="Arial"/>
                          </a:defRPr>
                        </a:lvl4pPr>
                        <a:lvl5pPr marL="4989537" algn="l" defTabSz="2494768" rtl="0" eaLnBrk="1" latinLnBrk="0" hangingPunct="1">
                          <a:defRPr sz="4900" b="1" kern="1200">
                            <a:solidFill>
                              <a:schemeClr val="lt1"/>
                            </a:solidFill>
                            <a:latin typeface="Arial"/>
                          </a:defRPr>
                        </a:lvl5pPr>
                        <a:lvl6pPr marL="6236920" algn="l" defTabSz="2494768" rtl="0" eaLnBrk="1" latinLnBrk="0" hangingPunct="1">
                          <a:defRPr sz="4900" b="1" kern="1200">
                            <a:solidFill>
                              <a:schemeClr val="lt1"/>
                            </a:solidFill>
                            <a:latin typeface="Arial"/>
                          </a:defRPr>
                        </a:lvl6pPr>
                        <a:lvl7pPr marL="7484305" algn="l" defTabSz="2494768" rtl="0" eaLnBrk="1" latinLnBrk="0" hangingPunct="1">
                          <a:defRPr sz="4900" b="1" kern="1200">
                            <a:solidFill>
                              <a:schemeClr val="lt1"/>
                            </a:solidFill>
                            <a:latin typeface="Arial"/>
                          </a:defRPr>
                        </a:lvl7pPr>
                        <a:lvl8pPr marL="8731688" algn="l" defTabSz="2494768" rtl="0" eaLnBrk="1" latinLnBrk="0" hangingPunct="1">
                          <a:defRPr sz="4900" b="1" kern="1200">
                            <a:solidFill>
                              <a:schemeClr val="lt1"/>
                            </a:solidFill>
                            <a:latin typeface="Arial"/>
                          </a:defRPr>
                        </a:lvl8pPr>
                        <a:lvl9pPr marL="9979074" algn="l" defTabSz="2494768" rtl="0" eaLnBrk="1" latinLnBrk="0" hangingPunct="1">
                          <a:defRPr sz="4900" b="1" kern="1200">
                            <a:solidFill>
                              <a:schemeClr val="lt1"/>
                            </a:solidFill>
                            <a:latin typeface="Arial"/>
                          </a:defRPr>
                        </a:lvl9pPr>
                      </a:lstStyle>
                      <a:p>
                        <a:pPr algn="l"/>
                        <a:r>
                          <a:rPr lang="en-US" sz="2400" dirty="0"/>
                          <a:t>Compound</a:t>
                        </a:r>
                      </a:p>
                    </a:txBody>
                    <a:tcPr anchor="ctr">
                      <a:lnL w="12700" cmpd="sng">
                        <a:solidFill>
                          <a:srgbClr val="FFFFFF"/>
                        </a:solidFill>
                      </a:lnL>
                      <a:lnR w="12700" cmpd="sng">
                        <a:solidFill>
                          <a:srgbClr val="FFFFFF"/>
                        </a:solidFill>
                      </a:lnR>
                      <a:lnT w="12700" cmpd="sng">
                        <a:solidFill>
                          <a:srgbClr val="FFFFFF"/>
                        </a:solidFill>
                      </a:lnT>
                      <a:lnB w="38100" cmpd="sng">
                        <a:solidFill>
                          <a:srgbClr val="FFFFFF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3333CC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2494768" rtl="0" eaLnBrk="1" latinLnBrk="0" hangingPunct="1">
                          <a:defRPr sz="4900" b="1" kern="1200">
                            <a:solidFill>
                              <a:schemeClr val="lt1"/>
                            </a:solidFill>
                            <a:latin typeface="Arial"/>
                          </a:defRPr>
                        </a:lvl1pPr>
                        <a:lvl2pPr marL="1247383" algn="l" defTabSz="2494768" rtl="0" eaLnBrk="1" latinLnBrk="0" hangingPunct="1">
                          <a:defRPr sz="4900" b="1" kern="1200">
                            <a:solidFill>
                              <a:schemeClr val="lt1"/>
                            </a:solidFill>
                            <a:latin typeface="Arial"/>
                          </a:defRPr>
                        </a:lvl2pPr>
                        <a:lvl3pPr marL="2494768" algn="l" defTabSz="2494768" rtl="0" eaLnBrk="1" latinLnBrk="0" hangingPunct="1">
                          <a:defRPr sz="4900" b="1" kern="1200">
                            <a:solidFill>
                              <a:schemeClr val="lt1"/>
                            </a:solidFill>
                            <a:latin typeface="Arial"/>
                          </a:defRPr>
                        </a:lvl3pPr>
                        <a:lvl4pPr marL="3742152" algn="l" defTabSz="2494768" rtl="0" eaLnBrk="1" latinLnBrk="0" hangingPunct="1">
                          <a:defRPr sz="4900" b="1" kern="1200">
                            <a:solidFill>
                              <a:schemeClr val="lt1"/>
                            </a:solidFill>
                            <a:latin typeface="Arial"/>
                          </a:defRPr>
                        </a:lvl4pPr>
                        <a:lvl5pPr marL="4989537" algn="l" defTabSz="2494768" rtl="0" eaLnBrk="1" latinLnBrk="0" hangingPunct="1">
                          <a:defRPr sz="4900" b="1" kern="1200">
                            <a:solidFill>
                              <a:schemeClr val="lt1"/>
                            </a:solidFill>
                            <a:latin typeface="Arial"/>
                          </a:defRPr>
                        </a:lvl5pPr>
                        <a:lvl6pPr marL="6236920" algn="l" defTabSz="2494768" rtl="0" eaLnBrk="1" latinLnBrk="0" hangingPunct="1">
                          <a:defRPr sz="4900" b="1" kern="1200">
                            <a:solidFill>
                              <a:schemeClr val="lt1"/>
                            </a:solidFill>
                            <a:latin typeface="Arial"/>
                          </a:defRPr>
                        </a:lvl6pPr>
                        <a:lvl7pPr marL="7484305" algn="l" defTabSz="2494768" rtl="0" eaLnBrk="1" latinLnBrk="0" hangingPunct="1">
                          <a:defRPr sz="4900" b="1" kern="1200">
                            <a:solidFill>
                              <a:schemeClr val="lt1"/>
                            </a:solidFill>
                            <a:latin typeface="Arial"/>
                          </a:defRPr>
                        </a:lvl7pPr>
                        <a:lvl8pPr marL="8731688" algn="l" defTabSz="2494768" rtl="0" eaLnBrk="1" latinLnBrk="0" hangingPunct="1">
                          <a:defRPr sz="4900" b="1" kern="1200">
                            <a:solidFill>
                              <a:schemeClr val="lt1"/>
                            </a:solidFill>
                            <a:latin typeface="Arial"/>
                          </a:defRPr>
                        </a:lvl8pPr>
                        <a:lvl9pPr marL="9979074" algn="l" defTabSz="2494768" rtl="0" eaLnBrk="1" latinLnBrk="0" hangingPunct="1">
                          <a:defRPr sz="4900" b="1" kern="1200">
                            <a:solidFill>
                              <a:schemeClr val="lt1"/>
                            </a:solidFill>
                            <a:latin typeface="Arial"/>
                          </a:defRPr>
                        </a:lvl9pPr>
                      </a:lstStyle>
                      <a:p>
                        <a:pPr algn="l"/>
                        <a:r>
                          <a:rPr lang="en-US" sz="2400" dirty="0"/>
                          <a:t>FXR</a:t>
                        </a:r>
                        <a:r>
                          <a:rPr lang="en-US" sz="2400" baseline="0" dirty="0"/>
                          <a:t> (HEK)</a:t>
                        </a:r>
                        <a:endParaRPr lang="en-US" sz="2400" dirty="0"/>
                      </a:p>
                    </a:txBody>
                    <a:tcPr anchor="ctr">
                      <a:lnL w="12700" cmpd="sng">
                        <a:solidFill>
                          <a:srgbClr val="FFFFFF"/>
                        </a:solidFill>
                      </a:lnL>
                      <a:lnR w="12700" cmpd="sng">
                        <a:solidFill>
                          <a:srgbClr val="FFFFFF"/>
                        </a:solidFill>
                      </a:lnR>
                      <a:lnT w="12700" cmpd="sng">
                        <a:solidFill>
                          <a:srgbClr val="FFFFFF"/>
                        </a:solidFill>
                      </a:lnT>
                      <a:lnB w="38100" cmpd="sng">
                        <a:solidFill>
                          <a:srgbClr val="FFFFFF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3333CC"/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2494768" rtl="0" eaLnBrk="1" latinLnBrk="0" hangingPunct="1">
                          <a:defRPr sz="4900" b="1" kern="1200">
                            <a:solidFill>
                              <a:schemeClr val="lt1"/>
                            </a:solidFill>
                            <a:latin typeface="Arial"/>
                          </a:defRPr>
                        </a:lvl1pPr>
                        <a:lvl2pPr marL="1247383" algn="l" defTabSz="2494768" rtl="0" eaLnBrk="1" latinLnBrk="0" hangingPunct="1">
                          <a:defRPr sz="4900" b="1" kern="1200">
                            <a:solidFill>
                              <a:schemeClr val="lt1"/>
                            </a:solidFill>
                            <a:latin typeface="Arial"/>
                          </a:defRPr>
                        </a:lvl2pPr>
                        <a:lvl3pPr marL="2494768" algn="l" defTabSz="2494768" rtl="0" eaLnBrk="1" latinLnBrk="0" hangingPunct="1">
                          <a:defRPr sz="4900" b="1" kern="1200">
                            <a:solidFill>
                              <a:schemeClr val="lt1"/>
                            </a:solidFill>
                            <a:latin typeface="Arial"/>
                          </a:defRPr>
                        </a:lvl3pPr>
                        <a:lvl4pPr marL="3742152" algn="l" defTabSz="2494768" rtl="0" eaLnBrk="1" latinLnBrk="0" hangingPunct="1">
                          <a:defRPr sz="4900" b="1" kern="1200">
                            <a:solidFill>
                              <a:schemeClr val="lt1"/>
                            </a:solidFill>
                            <a:latin typeface="Arial"/>
                          </a:defRPr>
                        </a:lvl4pPr>
                        <a:lvl5pPr marL="4989537" algn="l" defTabSz="2494768" rtl="0" eaLnBrk="1" latinLnBrk="0" hangingPunct="1">
                          <a:defRPr sz="4900" b="1" kern="1200">
                            <a:solidFill>
                              <a:schemeClr val="lt1"/>
                            </a:solidFill>
                            <a:latin typeface="Arial"/>
                          </a:defRPr>
                        </a:lvl5pPr>
                        <a:lvl6pPr marL="6236920" algn="l" defTabSz="2494768" rtl="0" eaLnBrk="1" latinLnBrk="0" hangingPunct="1">
                          <a:defRPr sz="4900" b="1" kern="1200">
                            <a:solidFill>
                              <a:schemeClr val="lt1"/>
                            </a:solidFill>
                            <a:latin typeface="Arial"/>
                          </a:defRPr>
                        </a:lvl6pPr>
                        <a:lvl7pPr marL="7484305" algn="l" defTabSz="2494768" rtl="0" eaLnBrk="1" latinLnBrk="0" hangingPunct="1">
                          <a:defRPr sz="4900" b="1" kern="1200">
                            <a:solidFill>
                              <a:schemeClr val="lt1"/>
                            </a:solidFill>
                            <a:latin typeface="Arial"/>
                          </a:defRPr>
                        </a:lvl7pPr>
                        <a:lvl8pPr marL="8731688" algn="l" defTabSz="2494768" rtl="0" eaLnBrk="1" latinLnBrk="0" hangingPunct="1">
                          <a:defRPr sz="4900" b="1" kern="1200">
                            <a:solidFill>
                              <a:schemeClr val="lt1"/>
                            </a:solidFill>
                            <a:latin typeface="Arial"/>
                          </a:defRPr>
                        </a:lvl8pPr>
                        <a:lvl9pPr marL="9979074" algn="l" defTabSz="2494768" rtl="0" eaLnBrk="1" latinLnBrk="0" hangingPunct="1">
                          <a:defRPr sz="4900" b="1" kern="1200">
                            <a:solidFill>
                              <a:schemeClr val="lt1"/>
                            </a:solidFill>
                            <a:latin typeface="Arial"/>
                          </a:defRPr>
                        </a:lvl9pPr>
                      </a:lstStyle>
                      <a:p>
                        <a:pPr algn="l"/>
                        <a:r>
                          <a:rPr lang="en-US" sz="2400" dirty="0"/>
                          <a:t>TGR5 (CHO)</a:t>
                        </a:r>
                      </a:p>
                    </a:txBody>
                    <a:tcPr anchor="ctr">
                      <a:lnL w="12700" cmpd="sng">
                        <a:solidFill>
                          <a:srgbClr val="FFFFFF"/>
                        </a:solidFill>
                      </a:lnL>
                      <a:lnR w="12700" cmpd="sng">
                        <a:solidFill>
                          <a:srgbClr val="FFFFFF"/>
                        </a:solidFill>
                      </a:lnR>
                      <a:lnT w="12700" cmpd="sng">
                        <a:solidFill>
                          <a:srgbClr val="FFFFFF"/>
                        </a:solidFill>
                      </a:lnT>
                      <a:lnB w="38100" cmpd="sng">
                        <a:solidFill>
                          <a:srgbClr val="FFFFFF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3333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551783">
                  <a:tc>
                    <a:txBody>
                      <a:bodyPr/>
                      <a:lstStyle>
                        <a:lvl1pPr marL="0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1pPr>
                        <a:lvl2pPr marL="1247383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2pPr>
                        <a:lvl3pPr marL="2494768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3pPr>
                        <a:lvl4pPr marL="3742152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4pPr>
                        <a:lvl5pPr marL="4989537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5pPr>
                        <a:lvl6pPr marL="6236920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6pPr>
                        <a:lvl7pPr marL="7484305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7pPr>
                        <a:lvl8pPr marL="8731688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8pPr>
                        <a:lvl9pPr marL="9979074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en-US" sz="1600" dirty="0"/>
                      </a:p>
                    </a:txBody>
                    <a:tcPr>
                      <a:lnL w="12700" cmpd="sng">
                        <a:solidFill>
                          <a:srgbClr val="FFFFFF"/>
                        </a:solidFill>
                      </a:lnL>
                      <a:lnR w="12700" cmpd="sng">
                        <a:solidFill>
                          <a:srgbClr val="FFFFFF"/>
                        </a:solidFill>
                      </a:lnR>
                      <a:lnT w="38100" cmpd="sng">
                        <a:solidFill>
                          <a:srgbClr val="FFFFFF"/>
                        </a:solidFill>
                      </a:lnT>
                      <a:lnB w="12700" cmpd="sng">
                        <a:solidFill>
                          <a:srgbClr val="FFFFFF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3333CC">
                          <a:tint val="40000"/>
                        </a:srgbClr>
                      </a:solidFill>
                    </a:tcPr>
                  </a:tc>
                  <a:tc gridSpan="2">
                    <a:txBody>
                      <a:bodyPr/>
                      <a:lstStyle>
                        <a:lvl1pPr marL="0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1pPr>
                        <a:lvl2pPr marL="1247383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2pPr>
                        <a:lvl3pPr marL="2494768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3pPr>
                        <a:lvl4pPr marL="3742152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4pPr>
                        <a:lvl5pPr marL="4989537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5pPr>
                        <a:lvl6pPr marL="6236920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6pPr>
                        <a:lvl7pPr marL="7484305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7pPr>
                        <a:lvl8pPr marL="8731688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8pPr>
                        <a:lvl9pPr marL="9979074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9pPr>
                      </a:lstStyle>
                      <a:p>
                        <a:pPr marL="0" marR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2400" dirty="0"/>
                          <a:t>EC50 nM (%</a:t>
                        </a:r>
                        <a:r>
                          <a:rPr lang="en-US" sz="2400" baseline="0" dirty="0"/>
                          <a:t> efficacy)*</a:t>
                        </a:r>
                        <a:endParaRPr lang="en-US" sz="2400" dirty="0"/>
                      </a:p>
                    </a:txBody>
                    <a:tcPr>
                      <a:lnL w="12700" cmpd="sng">
                        <a:solidFill>
                          <a:srgbClr val="FFFFFF"/>
                        </a:solidFill>
                      </a:lnL>
                      <a:lnR w="12700" cmpd="sng">
                        <a:solidFill>
                          <a:srgbClr val="FFFFFF"/>
                        </a:solidFill>
                      </a:lnR>
                      <a:lnT w="38100" cmpd="sng">
                        <a:solidFill>
                          <a:srgbClr val="FFFFFF"/>
                        </a:solidFill>
                      </a:lnT>
                      <a:lnB w="12700" cmpd="sng">
                        <a:solidFill>
                          <a:srgbClr val="FFFFFF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3333CC">
                          <a:tint val="40000"/>
                        </a:srgb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marL="0" marR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en-US" sz="1200" dirty="0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065183">
                  <a:tc>
                    <a:txBody>
                      <a:bodyPr/>
                      <a:lstStyle>
                        <a:lvl1pPr marL="0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1pPr>
                        <a:lvl2pPr marL="1247383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2pPr>
                        <a:lvl3pPr marL="2494768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3pPr>
                        <a:lvl4pPr marL="3742152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4pPr>
                        <a:lvl5pPr marL="4989537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5pPr>
                        <a:lvl6pPr marL="6236920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6pPr>
                        <a:lvl7pPr marL="7484305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7pPr>
                        <a:lvl8pPr marL="8731688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8pPr>
                        <a:lvl9pPr marL="9979074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9pPr>
                      </a:lstStyle>
                      <a:p>
                        <a:pPr algn="l"/>
                        <a:r>
                          <a:rPr lang="en-US" sz="2400" dirty="0"/>
                          <a:t>Obeticholic Acid</a:t>
                        </a:r>
                        <a:r>
                          <a:rPr lang="en-US" sz="2400" baseline="0" dirty="0"/>
                          <a:t> </a:t>
                        </a:r>
                        <a:r>
                          <a:rPr lang="en-US" sz="2400" dirty="0"/>
                          <a:t>(OCA)</a:t>
                        </a:r>
                      </a:p>
                      <a:p>
                        <a:pPr algn="l"/>
                        <a:r>
                          <a:rPr lang="en-US" sz="2400" dirty="0"/>
                          <a:t>Glyco-OCA</a:t>
                        </a:r>
                      </a:p>
                      <a:p>
                        <a:pPr marL="0" marR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2400" dirty="0"/>
                          <a:t>Tauro-OCA</a:t>
                        </a:r>
                      </a:p>
                    </a:txBody>
                    <a:tcPr>
                      <a:lnL w="12700" cmpd="sng">
                        <a:solidFill>
                          <a:srgbClr val="FFFFFF"/>
                        </a:solidFill>
                      </a:lnL>
                      <a:lnR w="12700" cmpd="sng">
                        <a:solidFill>
                          <a:srgbClr val="FFFFFF"/>
                        </a:solidFill>
                      </a:lnR>
                      <a:lnT w="12700" cmpd="sng">
                        <a:solidFill>
                          <a:srgbClr val="FFFFFF"/>
                        </a:solidFill>
                      </a:lnT>
                      <a:lnB w="12700" cmpd="sng">
                        <a:solidFill>
                          <a:srgbClr val="FFFFFF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3333CC">
                          <a:tint val="20000"/>
                        </a:srgbClr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1pPr>
                        <a:lvl2pPr marL="1247383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2pPr>
                        <a:lvl3pPr marL="2494768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3pPr>
                        <a:lvl4pPr marL="3742152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4pPr>
                        <a:lvl5pPr marL="4989537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5pPr>
                        <a:lvl6pPr marL="6236920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6pPr>
                        <a:lvl7pPr marL="7484305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7pPr>
                        <a:lvl8pPr marL="8731688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8pPr>
                        <a:lvl9pPr marL="9979074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9pPr>
                      </a:lstStyle>
                      <a:p>
                        <a:pPr algn="l"/>
                        <a:r>
                          <a:rPr lang="en-US" sz="2400" dirty="0"/>
                          <a:t>130 (150)</a:t>
                        </a:r>
                      </a:p>
                      <a:p>
                        <a:pPr marL="0" marR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2400" dirty="0"/>
                          <a:t>360 (155)</a:t>
                        </a:r>
                      </a:p>
                      <a:p>
                        <a:pPr marL="0" marR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2400" dirty="0"/>
                          <a:t>250 (100)</a:t>
                        </a:r>
                      </a:p>
                    </a:txBody>
                    <a:tcPr>
                      <a:lnL w="12700" cmpd="sng">
                        <a:solidFill>
                          <a:srgbClr val="FFFFFF"/>
                        </a:solidFill>
                      </a:lnL>
                      <a:lnR w="12700" cmpd="sng">
                        <a:solidFill>
                          <a:srgbClr val="FFFFFF"/>
                        </a:solidFill>
                      </a:lnR>
                      <a:lnT w="12700" cmpd="sng">
                        <a:solidFill>
                          <a:srgbClr val="FFFFFF"/>
                        </a:solidFill>
                      </a:lnT>
                      <a:lnB w="12700" cmpd="sng">
                        <a:solidFill>
                          <a:srgbClr val="FFFFFF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3333CC">
                          <a:tint val="20000"/>
                        </a:srgbClr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1pPr>
                        <a:lvl2pPr marL="1247383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2pPr>
                        <a:lvl3pPr marL="2494768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3pPr>
                        <a:lvl4pPr marL="3742152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4pPr>
                        <a:lvl5pPr marL="4989537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5pPr>
                        <a:lvl6pPr marL="6236920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6pPr>
                        <a:lvl7pPr marL="7484305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7pPr>
                        <a:lvl8pPr marL="8731688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8pPr>
                        <a:lvl9pPr marL="9979074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9pPr>
                      </a:lstStyle>
                      <a:p>
                        <a:pPr algn="l"/>
                        <a:r>
                          <a:rPr lang="en-US" sz="2400" dirty="0"/>
                          <a:t>380 ( 72)</a:t>
                        </a:r>
                      </a:p>
                      <a:p>
                        <a:pPr marL="0" marR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2400" dirty="0"/>
                          <a:t>720 (157)</a:t>
                        </a:r>
                      </a:p>
                      <a:p>
                        <a:pPr marL="0" marR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2400" dirty="0"/>
                          <a:t>540 (161)</a:t>
                        </a:r>
                      </a:p>
                    </a:txBody>
                    <a:tcPr>
                      <a:lnL w="12700" cmpd="sng">
                        <a:solidFill>
                          <a:srgbClr val="FFFFFF"/>
                        </a:solidFill>
                      </a:lnL>
                      <a:lnR w="12700" cmpd="sng">
                        <a:solidFill>
                          <a:srgbClr val="FFFFFF"/>
                        </a:solidFill>
                      </a:lnR>
                      <a:lnT w="12700" cmpd="sng">
                        <a:solidFill>
                          <a:srgbClr val="FFFFFF"/>
                        </a:solidFill>
                      </a:lnT>
                      <a:lnB w="12700" cmpd="sng">
                        <a:solidFill>
                          <a:srgbClr val="FFFFFF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3333CC">
                          <a:tint val="20000"/>
                        </a:srgb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551783">
                  <a:tc>
                    <a:txBody>
                      <a:bodyPr/>
                      <a:lstStyle>
                        <a:lvl1pPr marL="0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1pPr>
                        <a:lvl2pPr marL="1247383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2pPr>
                        <a:lvl3pPr marL="2494768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3pPr>
                        <a:lvl4pPr marL="3742152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4pPr>
                        <a:lvl5pPr marL="4989537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5pPr>
                        <a:lvl6pPr marL="6236920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6pPr>
                        <a:lvl7pPr marL="7484305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7pPr>
                        <a:lvl8pPr marL="8731688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8pPr>
                        <a:lvl9pPr marL="9979074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9pPr>
                      </a:lstStyle>
                      <a:p>
                        <a:pPr algn="l"/>
                        <a:r>
                          <a:rPr lang="en-US" sz="2400" b="1" dirty="0"/>
                          <a:t>EDP-305</a:t>
                        </a:r>
                      </a:p>
                    </a:txBody>
                    <a:tcPr>
                      <a:lnL w="12700" cmpd="sng">
                        <a:solidFill>
                          <a:srgbClr val="FFFFFF"/>
                        </a:solidFill>
                      </a:lnL>
                      <a:lnR w="12700" cmpd="sng">
                        <a:solidFill>
                          <a:srgbClr val="FFFFFF"/>
                        </a:solidFill>
                      </a:lnR>
                      <a:lnT w="12700" cmpd="sng">
                        <a:solidFill>
                          <a:srgbClr val="FFFFFF"/>
                        </a:solidFill>
                      </a:lnT>
                      <a:lnB w="12700" cmpd="sng">
                        <a:solidFill>
                          <a:srgbClr val="FFFFFF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3333CC">
                          <a:tint val="40000"/>
                        </a:srgbClr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1pPr>
                        <a:lvl2pPr marL="1247383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2pPr>
                        <a:lvl3pPr marL="2494768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3pPr>
                        <a:lvl4pPr marL="3742152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4pPr>
                        <a:lvl5pPr marL="4989537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5pPr>
                        <a:lvl6pPr marL="6236920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6pPr>
                        <a:lvl7pPr marL="7484305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7pPr>
                        <a:lvl8pPr marL="8731688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8pPr>
                        <a:lvl9pPr marL="9979074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9pPr>
                      </a:lstStyle>
                      <a:p>
                        <a:pPr algn="l"/>
                        <a:r>
                          <a:rPr lang="en-US" sz="2400" b="1" dirty="0"/>
                          <a:t>8</a:t>
                        </a:r>
                        <a:r>
                          <a:rPr lang="en-US" sz="2400" b="1" baseline="0" dirty="0"/>
                          <a:t> (152)</a:t>
                        </a:r>
                        <a:endParaRPr lang="en-US" sz="2400" b="1" dirty="0"/>
                      </a:p>
                    </a:txBody>
                    <a:tcPr>
                      <a:lnL w="12700" cmpd="sng">
                        <a:solidFill>
                          <a:srgbClr val="FFFFFF"/>
                        </a:solidFill>
                      </a:lnL>
                      <a:lnR w="12700" cmpd="sng">
                        <a:solidFill>
                          <a:srgbClr val="FFFFFF"/>
                        </a:solidFill>
                      </a:lnR>
                      <a:lnT w="12700" cmpd="sng">
                        <a:solidFill>
                          <a:srgbClr val="FFFFFF"/>
                        </a:solidFill>
                      </a:lnT>
                      <a:lnB w="12700" cmpd="sng">
                        <a:solidFill>
                          <a:srgbClr val="FFFFFF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3333CC">
                          <a:tint val="40000"/>
                        </a:srgbClr>
                      </a:solidFill>
                    </a:tcPr>
                  </a:tc>
                  <a:tc>
                    <a:txBody>
                      <a:bodyPr/>
                      <a:lstStyle>
                        <a:lvl1pPr marL="0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1pPr>
                        <a:lvl2pPr marL="1247383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2pPr>
                        <a:lvl3pPr marL="2494768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3pPr>
                        <a:lvl4pPr marL="3742152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4pPr>
                        <a:lvl5pPr marL="4989537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5pPr>
                        <a:lvl6pPr marL="6236920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6pPr>
                        <a:lvl7pPr marL="7484305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7pPr>
                        <a:lvl8pPr marL="8731688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8pPr>
                        <a:lvl9pPr marL="9979074" algn="l" defTabSz="2494768" rtl="0" eaLnBrk="1" latinLnBrk="0" hangingPunct="1">
                          <a:defRPr sz="4900" kern="1200">
                            <a:solidFill>
                              <a:schemeClr val="dk1"/>
                            </a:solidFill>
                            <a:latin typeface="Arial"/>
                          </a:defRPr>
                        </a:lvl9pPr>
                      </a:lstStyle>
                      <a:p>
                        <a:pPr algn="l"/>
                        <a:r>
                          <a:rPr lang="en-US" sz="2400" b="1" dirty="0"/>
                          <a:t>&gt; 15,000 </a:t>
                        </a:r>
                        <a:r>
                          <a:rPr lang="en-US" sz="2400" b="0" dirty="0"/>
                          <a:t>(NS)</a:t>
                        </a:r>
                      </a:p>
                    </a:txBody>
                    <a:tcPr>
                      <a:lnL w="12700" cmpd="sng">
                        <a:solidFill>
                          <a:srgbClr val="FFFFFF"/>
                        </a:solidFill>
                      </a:lnL>
                      <a:lnR w="12700" cmpd="sng">
                        <a:solidFill>
                          <a:srgbClr val="FFFFFF"/>
                        </a:solidFill>
                      </a:lnR>
                      <a:lnT w="12700" cmpd="sng">
                        <a:solidFill>
                          <a:srgbClr val="FFFFFF"/>
                        </a:solidFill>
                      </a:lnT>
                      <a:lnB w="12700" cmpd="sng">
                        <a:solidFill>
                          <a:srgbClr val="FFFFFF"/>
                        </a:solidFill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3333CC">
                          <a:tint val="40000"/>
                        </a:srgb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sp>
          <p:nvSpPr>
            <p:cNvPr id="157" name="TextBox 156"/>
            <p:cNvSpPr txBox="1"/>
            <p:nvPr/>
          </p:nvSpPr>
          <p:spPr>
            <a:xfrm>
              <a:off x="64136" y="3601378"/>
              <a:ext cx="5193297" cy="221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41165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* Transporter inserted, FXR efficacy CDCA = 100%; TGR5 efficacy LCA = 100%</a:t>
              </a: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9227170" y="10598014"/>
            <a:ext cx="6863509" cy="4406979"/>
            <a:chOff x="5231645" y="1322938"/>
            <a:chExt cx="3621340" cy="1774108"/>
          </a:xfrm>
        </p:grpSpPr>
        <p:graphicFrame>
          <p:nvGraphicFramePr>
            <p:cNvPr id="159" name="Object 1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7531657"/>
                </p:ext>
              </p:extLst>
            </p:nvPr>
          </p:nvGraphicFramePr>
          <p:xfrm>
            <a:off x="5257800" y="1322938"/>
            <a:ext cx="3355016" cy="16144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2" name="Chart2DObj Browser" r:id="rId5" imgW="3809880" imgH="2543040" progId="IDBS_MathIQBrowser.Chart2DObj.1">
                    <p:embed/>
                  </p:oleObj>
                </mc:Choice>
                <mc:Fallback>
                  <p:oleObj name="Chart2DObj Browser" r:id="rId5" imgW="3809880" imgH="2543040" progId="IDBS_MathIQBrowser.Chart2DObj.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7800" y="1322938"/>
                          <a:ext cx="3355016" cy="161445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0" name="TextBox 159"/>
            <p:cNvSpPr txBox="1"/>
            <p:nvPr/>
          </p:nvSpPr>
          <p:spPr>
            <a:xfrm rot="16200000">
              <a:off x="4812682" y="1753263"/>
              <a:ext cx="1075799" cy="237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" b="1" dirty="0"/>
                <a:t>Efficacy (%)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054389" y="2948541"/>
              <a:ext cx="1874131" cy="148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Compound  concentration (µM)</a:t>
              </a:r>
            </a:p>
          </p:txBody>
        </p:sp>
        <p:grpSp>
          <p:nvGrpSpPr>
            <p:cNvPr id="162" name="Group 161"/>
            <p:cNvGrpSpPr/>
            <p:nvPr/>
          </p:nvGrpSpPr>
          <p:grpSpPr>
            <a:xfrm>
              <a:off x="7963026" y="1385396"/>
              <a:ext cx="889959" cy="647235"/>
              <a:chOff x="5507687" y="2358590"/>
              <a:chExt cx="2798443" cy="1228755"/>
            </a:xfrm>
          </p:grpSpPr>
          <p:sp>
            <p:nvSpPr>
              <p:cNvPr id="164" name="TextBox 163"/>
              <p:cNvSpPr txBox="1"/>
              <p:nvPr/>
            </p:nvSpPr>
            <p:spPr>
              <a:xfrm>
                <a:off x="6010410" y="2756841"/>
                <a:ext cx="1412441" cy="413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900" b="1" dirty="0"/>
                  <a:t>OCA</a:t>
                </a:r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6010410" y="2358590"/>
                <a:ext cx="1730333" cy="413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900" b="1" dirty="0"/>
                  <a:t>CDCA</a:t>
                </a:r>
                <a:endParaRPr lang="en-US" sz="1900" b="1" baseline="-25000" dirty="0"/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6021043" y="3173572"/>
                <a:ext cx="2285087" cy="413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900" b="1" dirty="0"/>
                  <a:t>EDP-305</a:t>
                </a:r>
              </a:p>
            </p:txBody>
          </p:sp>
          <p:grpSp>
            <p:nvGrpSpPr>
              <p:cNvPr id="167" name="Group 166"/>
              <p:cNvGrpSpPr/>
              <p:nvPr/>
            </p:nvGrpSpPr>
            <p:grpSpPr>
              <a:xfrm>
                <a:off x="5507687" y="2389644"/>
                <a:ext cx="470824" cy="276447"/>
                <a:chOff x="5029202" y="2389644"/>
                <a:chExt cx="470824" cy="276447"/>
              </a:xfrm>
            </p:grpSpPr>
            <p:sp>
              <p:nvSpPr>
                <p:cNvPr id="183" name="Oval 182"/>
                <p:cNvSpPr/>
                <p:nvPr/>
              </p:nvSpPr>
              <p:spPr>
                <a:xfrm>
                  <a:off x="5149152" y="2389644"/>
                  <a:ext cx="233916" cy="27644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84" name="Straight Connector 183"/>
                <p:cNvCxnSpPr/>
                <p:nvPr/>
              </p:nvCxnSpPr>
              <p:spPr>
                <a:xfrm>
                  <a:off x="5029202" y="2527867"/>
                  <a:ext cx="470824" cy="0"/>
                </a:xfrm>
                <a:prstGeom prst="line">
                  <a:avLst/>
                </a:prstGeom>
                <a:ln w="76200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5" name="Group 174"/>
              <p:cNvGrpSpPr/>
              <p:nvPr/>
            </p:nvGrpSpPr>
            <p:grpSpPr>
              <a:xfrm>
                <a:off x="5532491" y="2767480"/>
                <a:ext cx="470824" cy="296017"/>
                <a:chOff x="5054006" y="2767480"/>
                <a:chExt cx="470824" cy="296017"/>
              </a:xfrm>
            </p:grpSpPr>
            <p:sp>
              <p:nvSpPr>
                <p:cNvPr id="181" name="Isosceles Triangle 180"/>
                <p:cNvSpPr/>
                <p:nvPr/>
              </p:nvSpPr>
              <p:spPr>
                <a:xfrm>
                  <a:off x="5149151" y="2767480"/>
                  <a:ext cx="267179" cy="296017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82" name="Straight Connector 181"/>
                <p:cNvCxnSpPr/>
                <p:nvPr/>
              </p:nvCxnSpPr>
              <p:spPr>
                <a:xfrm>
                  <a:off x="5054006" y="2924826"/>
                  <a:ext cx="470824" cy="0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8" name="Group 177"/>
              <p:cNvGrpSpPr/>
              <p:nvPr/>
            </p:nvGrpSpPr>
            <p:grpSpPr>
              <a:xfrm>
                <a:off x="5539586" y="3230643"/>
                <a:ext cx="470824" cy="298505"/>
                <a:chOff x="5539586" y="3230643"/>
                <a:chExt cx="470824" cy="298505"/>
              </a:xfrm>
            </p:grpSpPr>
            <p:sp>
              <p:nvSpPr>
                <p:cNvPr id="179" name="Rectangle 178"/>
                <p:cNvSpPr/>
                <p:nvPr/>
              </p:nvSpPr>
              <p:spPr>
                <a:xfrm>
                  <a:off x="5658035" y="3230643"/>
                  <a:ext cx="235412" cy="298505"/>
                </a:xfrm>
                <a:prstGeom prst="rect">
                  <a:avLst/>
                </a:prstGeom>
                <a:solidFill>
                  <a:srgbClr val="A50021"/>
                </a:solidFill>
                <a:ln>
                  <a:solidFill>
                    <a:srgbClr val="A5002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80" name="Straight Connector 179"/>
                <p:cNvCxnSpPr/>
                <p:nvPr/>
              </p:nvCxnSpPr>
              <p:spPr>
                <a:xfrm>
                  <a:off x="5539586" y="3381134"/>
                  <a:ext cx="470824" cy="0"/>
                </a:xfrm>
                <a:prstGeom prst="line">
                  <a:avLst/>
                </a:prstGeom>
                <a:ln w="76200">
                  <a:solidFill>
                    <a:srgbClr val="A5002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63" name="TextBox 162"/>
            <p:cNvSpPr txBox="1"/>
            <p:nvPr/>
          </p:nvSpPr>
          <p:spPr>
            <a:xfrm>
              <a:off x="5787051" y="1323778"/>
              <a:ext cx="851585" cy="21795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900" b="1" dirty="0"/>
                <a:t>CHO Cells</a:t>
              </a:r>
            </a:p>
          </p:txBody>
        </p:sp>
      </p:grpSp>
      <p:sp>
        <p:nvSpPr>
          <p:cNvPr id="185" name="Content Placeholder 1"/>
          <p:cNvSpPr txBox="1">
            <a:spLocks/>
          </p:cNvSpPr>
          <p:nvPr/>
        </p:nvSpPr>
        <p:spPr bwMode="auto">
          <a:xfrm>
            <a:off x="1036946" y="21031201"/>
            <a:ext cx="15053733" cy="70866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41165" tIns="70583" rIns="141165" bIns="70583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10000"/>
              </a:spcAft>
              <a:buClr>
                <a:srgbClr val="FF6600"/>
              </a:buClr>
              <a:buSzPct val="12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Pct val="120000"/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2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 defTabSz="1411651">
              <a:buNone/>
              <a:defRPr/>
            </a:pPr>
            <a:r>
              <a:rPr lang="en-US" sz="3600" b="1" dirty="0">
                <a:solidFill>
                  <a:srgbClr val="000099"/>
                </a:solidFill>
                <a:latin typeface="+mj-lt"/>
              </a:rPr>
              <a:t>EDP-305 regulates key gene expression</a:t>
            </a:r>
            <a:br>
              <a:rPr lang="en-US" sz="3200" dirty="0"/>
            </a:br>
            <a:r>
              <a:rPr lang="en-US" sz="1800" i="1" dirty="0">
                <a:solidFill>
                  <a:srgbClr val="FFFFCC"/>
                </a:solidFill>
              </a:rPr>
              <a:t>In vitro</a:t>
            </a:r>
            <a:endParaRPr lang="en-US" sz="2800" b="1" kern="0" dirty="0">
              <a:solidFill>
                <a:srgbClr val="000000"/>
              </a:solidFill>
              <a:latin typeface="Arial"/>
              <a:ea typeface="Calibri"/>
              <a:cs typeface="Arial" panose="020B0604020202020204" pitchFamily="34" charset="0"/>
            </a:endParaRPr>
          </a:p>
          <a:p>
            <a:pPr marL="529369" indent="-529369" defTabSz="1411651">
              <a:defRPr/>
            </a:pPr>
            <a:r>
              <a:rPr lang="en-US" sz="2800" b="1" kern="0" dirty="0">
                <a:solidFill>
                  <a:srgbClr val="000000"/>
                </a:solidFill>
                <a:latin typeface="Arial"/>
                <a:ea typeface="Calibri"/>
                <a:cs typeface="Arial" panose="020B0604020202020204" pitchFamily="34" charset="0"/>
              </a:rPr>
              <a:t>Bile acid metabolism</a:t>
            </a:r>
          </a:p>
          <a:p>
            <a:pPr marL="1146966" lvl="1" indent="-441141" defTabSz="1411651">
              <a:defRPr/>
            </a:pPr>
            <a:r>
              <a:rPr lang="en-US" sz="2800" kern="0" dirty="0">
                <a:solidFill>
                  <a:srgbClr val="C00000"/>
                </a:solidFill>
                <a:latin typeface="Arial"/>
                <a:ea typeface="Calibri"/>
                <a:cs typeface="Arial" panose="020B0604020202020204" pitchFamily="34" charset="0"/>
              </a:rPr>
              <a:t>SHP; FGF19; OST-</a:t>
            </a:r>
            <a:r>
              <a:rPr lang="en-US" sz="2800" kern="0" dirty="0">
                <a:solidFill>
                  <a:srgbClr val="C00000"/>
                </a:solidFill>
                <a:latin typeface="Arial"/>
                <a:ea typeface="Calibri"/>
                <a:cs typeface="Arial" panose="020B0604020202020204" pitchFamily="34" charset="0"/>
                <a:sym typeface="Symbol"/>
              </a:rPr>
              <a:t>; BSEP; </a:t>
            </a:r>
            <a:r>
              <a:rPr lang="en-US" sz="2800" kern="0" dirty="0">
                <a:solidFill>
                  <a:srgbClr val="35439F"/>
                </a:solidFill>
                <a:latin typeface="Arial"/>
                <a:ea typeface="Calibri"/>
                <a:cs typeface="Arial" panose="020B0604020202020204" pitchFamily="34" charset="0"/>
              </a:rPr>
              <a:t>CYP7A1</a:t>
            </a:r>
            <a:endParaRPr lang="en-US" sz="2800" kern="0" dirty="0">
              <a:solidFill>
                <a:srgbClr val="C00000"/>
              </a:solidFill>
              <a:latin typeface="Arial"/>
              <a:ea typeface="Calibri"/>
              <a:cs typeface="Arial" panose="020B0604020202020204" pitchFamily="34" charset="0"/>
            </a:endParaRPr>
          </a:p>
          <a:p>
            <a:pPr marL="529369" indent="-529369" defTabSz="1411651">
              <a:defRPr/>
            </a:pPr>
            <a:r>
              <a:rPr lang="en-US" sz="2800" b="1" kern="0" dirty="0">
                <a:solidFill>
                  <a:srgbClr val="000000"/>
                </a:solidFill>
                <a:latin typeface="Arial"/>
                <a:ea typeface="Calibri"/>
                <a:cs typeface="Arial" panose="020B0604020202020204" pitchFamily="34" charset="0"/>
              </a:rPr>
              <a:t>Lipid metabolism</a:t>
            </a:r>
          </a:p>
          <a:p>
            <a:pPr marL="1146966" lvl="1" indent="-441141" defTabSz="1411651">
              <a:defRPr/>
            </a:pPr>
            <a:r>
              <a:rPr lang="en-US" sz="2800" kern="0" dirty="0">
                <a:solidFill>
                  <a:srgbClr val="C00000"/>
                </a:solidFill>
                <a:latin typeface="Arial"/>
                <a:ea typeface="Calibri"/>
                <a:cs typeface="Arial" panose="020B0604020202020204" pitchFamily="34" charset="0"/>
              </a:rPr>
              <a:t>LDLR; </a:t>
            </a:r>
            <a:r>
              <a:rPr lang="en-US" sz="2800" kern="0" dirty="0">
                <a:solidFill>
                  <a:srgbClr val="0070C0"/>
                </a:solidFill>
                <a:latin typeface="Arial"/>
                <a:ea typeface="Calibri"/>
                <a:cs typeface="Arial" panose="020B0604020202020204" pitchFamily="34" charset="0"/>
              </a:rPr>
              <a:t>PCSK9;SREBP-1C; SCD1; CD36; DGAT2; APOB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Calibri"/>
                <a:cs typeface="Arial" panose="020B0604020202020204" pitchFamily="34" charset="0"/>
              </a:rPr>
              <a:t>; </a:t>
            </a:r>
            <a:r>
              <a:rPr lang="en-US" sz="2800" kern="0" dirty="0">
                <a:solidFill>
                  <a:srgbClr val="0070C0"/>
                </a:solidFill>
                <a:latin typeface="Arial"/>
                <a:ea typeface="Calibri"/>
                <a:cs typeface="Arial" panose="020B0604020202020204" pitchFamily="34" charset="0"/>
              </a:rPr>
              <a:t>APOC3; HL; SRB1</a:t>
            </a:r>
            <a:endParaRPr lang="en-US" sz="2800" kern="0" dirty="0">
              <a:solidFill>
                <a:srgbClr val="000000"/>
              </a:solidFill>
              <a:latin typeface="Arial"/>
              <a:ea typeface="Calibri"/>
              <a:cs typeface="Arial" panose="020B0604020202020204" pitchFamily="34" charset="0"/>
            </a:endParaRPr>
          </a:p>
          <a:p>
            <a:pPr marL="529369" indent="-529369" defTabSz="1411651">
              <a:defRPr/>
            </a:pPr>
            <a:r>
              <a:rPr lang="en-US" sz="2800" b="1" kern="0" dirty="0">
                <a:solidFill>
                  <a:srgbClr val="000000"/>
                </a:solidFill>
                <a:latin typeface="Arial"/>
                <a:ea typeface="Calibri"/>
                <a:cs typeface="Arial" panose="020B0604020202020204" pitchFamily="34" charset="0"/>
              </a:rPr>
              <a:t>Inflammation</a:t>
            </a:r>
          </a:p>
          <a:p>
            <a:pPr marL="1146966" lvl="1" indent="-441141" defTabSz="1411651">
              <a:defRPr/>
            </a:pPr>
            <a:r>
              <a:rPr lang="en-US" sz="2800" kern="0" dirty="0">
                <a:solidFill>
                  <a:srgbClr val="0070C0"/>
                </a:solidFill>
                <a:latin typeface="Arial"/>
                <a:ea typeface="Calibri"/>
                <a:cs typeface="Arial" panose="020B0604020202020204" pitchFamily="34" charset="0"/>
              </a:rPr>
              <a:t>NF-</a:t>
            </a:r>
            <a:r>
              <a:rPr lang="en-US" sz="2800" kern="0" dirty="0">
                <a:solidFill>
                  <a:srgbClr val="0070C0"/>
                </a:solidFill>
                <a:latin typeface="Arial"/>
                <a:ea typeface="Calibri"/>
                <a:cs typeface="Arial" panose="020B0604020202020204" pitchFamily="34" charset="0"/>
                <a:sym typeface="Symbol"/>
              </a:rPr>
              <a:t>B; TLR2; TLR9; TNF; IL8; IL1; IL1; IL1R1; CCL2; CCR1; CCR4; CEBPB</a:t>
            </a:r>
            <a:endParaRPr lang="en-US" sz="2800" kern="0" dirty="0">
              <a:solidFill>
                <a:srgbClr val="0070C0"/>
              </a:solidFill>
              <a:latin typeface="Arial"/>
              <a:ea typeface="Calibri"/>
              <a:cs typeface="Arial" panose="020B0604020202020204" pitchFamily="34" charset="0"/>
            </a:endParaRPr>
          </a:p>
          <a:p>
            <a:pPr marL="529369" indent="-529369" defTabSz="1411651">
              <a:defRPr/>
            </a:pPr>
            <a:r>
              <a:rPr lang="en-US" sz="2800" b="1" kern="0" dirty="0">
                <a:solidFill>
                  <a:srgbClr val="000000"/>
                </a:solidFill>
                <a:latin typeface="Arial"/>
                <a:ea typeface="Calibri"/>
                <a:cs typeface="Arial" panose="020B0604020202020204" pitchFamily="34" charset="0"/>
              </a:rPr>
              <a:t>Fibrosis</a:t>
            </a:r>
          </a:p>
          <a:p>
            <a:pPr marL="1146966" lvl="1" indent="-441141" defTabSz="1411651">
              <a:defRPr/>
            </a:pPr>
            <a:r>
              <a:rPr lang="en-US" sz="2800" kern="0" dirty="0">
                <a:solidFill>
                  <a:srgbClr val="0070C0"/>
                </a:solidFill>
                <a:latin typeface="Arial"/>
                <a:ea typeface="Calibri"/>
                <a:cs typeface="Arial" panose="020B0604020202020204" pitchFamily="34" charset="0"/>
                <a:sym typeface="Symbol"/>
              </a:rPr>
              <a:t>-SMA; TIMP1; TIMP2; PDGF; PDGF; COL1A2; COL3A1; ITGB6</a:t>
            </a:r>
            <a:endParaRPr lang="en-US" sz="2800" kern="0" dirty="0">
              <a:solidFill>
                <a:srgbClr val="0070C0"/>
              </a:solidFill>
              <a:latin typeface="Arial"/>
              <a:ea typeface="Calibri"/>
              <a:cs typeface="Arial" panose="020B0604020202020204" pitchFamily="34" charset="0"/>
            </a:endParaRPr>
          </a:p>
          <a:p>
            <a:pPr marL="529369" indent="-529369" defTabSz="1411651">
              <a:defRPr/>
            </a:pPr>
            <a:r>
              <a:rPr lang="en-US" sz="2800" b="1" kern="0" dirty="0">
                <a:solidFill>
                  <a:srgbClr val="000000"/>
                </a:solidFill>
                <a:latin typeface="Arial"/>
                <a:ea typeface="Calibri"/>
                <a:cs typeface="Arial" panose="020B0604020202020204" pitchFamily="34" charset="0"/>
              </a:rPr>
              <a:t>Glucose metabolism</a:t>
            </a:r>
          </a:p>
          <a:p>
            <a:pPr marL="1146966" lvl="1" indent="-441141" defTabSz="1411651">
              <a:defRPr/>
            </a:pPr>
            <a:r>
              <a:rPr lang="en-US" sz="2800" kern="0" dirty="0">
                <a:solidFill>
                  <a:srgbClr val="C00000"/>
                </a:solidFill>
                <a:latin typeface="Arial"/>
                <a:ea typeface="Calibri"/>
                <a:cs typeface="Arial" panose="020B0604020202020204" pitchFamily="34" charset="0"/>
              </a:rPr>
              <a:t>FGF21; IRS2; GLUT2; GLUT4;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Calibri"/>
                <a:cs typeface="Arial" panose="020B0604020202020204" pitchFamily="34" charset="0"/>
              </a:rPr>
              <a:t> </a:t>
            </a:r>
            <a:r>
              <a:rPr lang="en-US" sz="2800" kern="0" dirty="0">
                <a:solidFill>
                  <a:srgbClr val="0070C0"/>
                </a:solidFill>
                <a:latin typeface="Arial"/>
                <a:ea typeface="Calibri"/>
                <a:cs typeface="Arial" panose="020B0604020202020204" pitchFamily="34" charset="0"/>
              </a:rPr>
              <a:t>FOXO1</a:t>
            </a:r>
          </a:p>
          <a:p>
            <a:pPr marL="1146966" lvl="1" indent="-441141" defTabSz="1411651">
              <a:defRPr/>
            </a:pPr>
            <a:endParaRPr lang="en-US" sz="1800" i="1" kern="0" dirty="0">
              <a:solidFill>
                <a:srgbClr val="000000"/>
              </a:solidFill>
              <a:latin typeface="Arial"/>
            </a:endParaRPr>
          </a:p>
          <a:p>
            <a:pPr marL="529369" indent="-529369" defTabSz="1411651">
              <a:defRPr/>
            </a:pPr>
            <a:endParaRPr lang="en-US" sz="1800" kern="0" dirty="0">
              <a:solidFill>
                <a:srgbClr val="000000"/>
              </a:solidFill>
              <a:latin typeface="Arial"/>
            </a:endParaRPr>
          </a:p>
          <a:p>
            <a:pPr marL="529369" indent="-529369" defTabSz="1411651">
              <a:defRPr/>
            </a:pPr>
            <a:endParaRPr lang="en-US" sz="3200" kern="0" dirty="0">
              <a:solidFill>
                <a:srgbClr val="000000"/>
              </a:solidFill>
              <a:latin typeface="Arial"/>
            </a:endParaRPr>
          </a:p>
          <a:p>
            <a:pPr marL="529369" indent="-529369" defTabSz="1411651">
              <a:defRPr/>
            </a:pPr>
            <a:endParaRPr lang="en-US" sz="3200" kern="0" dirty="0">
              <a:solidFill>
                <a:srgbClr val="000000"/>
              </a:solidFill>
              <a:latin typeface="Arial"/>
            </a:endParaRPr>
          </a:p>
          <a:p>
            <a:pPr marL="1411651" lvl="2" indent="0" defTabSz="1411651">
              <a:buNone/>
              <a:defRPr/>
            </a:pPr>
            <a:endParaRPr lang="en-US" sz="1600" kern="0" dirty="0">
              <a:solidFill>
                <a:srgbClr val="000000"/>
              </a:solidFill>
              <a:latin typeface="Arial"/>
            </a:endParaRPr>
          </a:p>
          <a:p>
            <a:pPr marL="1146966" lvl="1" indent="-441141" defTabSz="1411651">
              <a:defRPr/>
            </a:pPr>
            <a:endParaRPr lang="en-US" sz="1800" kern="0" dirty="0">
              <a:solidFill>
                <a:srgbClr val="000000"/>
              </a:solidFill>
              <a:latin typeface="Arial"/>
            </a:endParaRPr>
          </a:p>
          <a:p>
            <a:pPr marL="705825" lvl="1" indent="0" defTabSz="1411651">
              <a:buNone/>
              <a:defRPr/>
            </a:pPr>
            <a:endParaRPr lang="en-US" sz="1800" kern="0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86" name="Table 1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561857"/>
              </p:ext>
            </p:extLst>
          </p:nvPr>
        </p:nvGraphicFramePr>
        <p:xfrm>
          <a:off x="12893373" y="22039392"/>
          <a:ext cx="2746578" cy="893758"/>
        </p:xfrm>
        <a:graphic>
          <a:graphicData uri="http://schemas.openxmlformats.org/drawingml/2006/table">
            <a:tbl>
              <a:tblPr firstRow="1" bandRow="1"/>
              <a:tblGrid>
                <a:gridCol w="552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3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879">
                <a:tc>
                  <a:txBody>
                    <a:bodyPr/>
                    <a:lstStyle>
                      <a:lvl1pPr marL="0" algn="l" defTabSz="2494768" rtl="0" eaLnBrk="1" latinLnBrk="0" hangingPunct="1">
                        <a:defRPr sz="49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1247383" algn="l" defTabSz="2494768" rtl="0" eaLnBrk="1" latinLnBrk="0" hangingPunct="1">
                        <a:defRPr sz="49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2494768" algn="l" defTabSz="2494768" rtl="0" eaLnBrk="1" latinLnBrk="0" hangingPunct="1">
                        <a:defRPr sz="49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3742152" algn="l" defTabSz="2494768" rtl="0" eaLnBrk="1" latinLnBrk="0" hangingPunct="1">
                        <a:defRPr sz="49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4989537" algn="l" defTabSz="2494768" rtl="0" eaLnBrk="1" latinLnBrk="0" hangingPunct="1">
                        <a:defRPr sz="49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6236920" algn="l" defTabSz="2494768" rtl="0" eaLnBrk="1" latinLnBrk="0" hangingPunct="1">
                        <a:defRPr sz="49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7484305" algn="l" defTabSz="2494768" rtl="0" eaLnBrk="1" latinLnBrk="0" hangingPunct="1">
                        <a:defRPr sz="49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8731688" algn="l" defTabSz="2494768" rtl="0" eaLnBrk="1" latinLnBrk="0" hangingPunct="1">
                        <a:defRPr sz="49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9979074" algn="l" defTabSz="2494768" rtl="0" eaLnBrk="1" latinLnBrk="0" hangingPunct="1">
                        <a:defRPr sz="49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endParaRPr lang="en-US" sz="1500" dirty="0">
                        <a:solidFill>
                          <a:srgbClr val="C00000"/>
                        </a:solidFill>
                      </a:endParaRPr>
                    </a:p>
                  </a:txBody>
                  <a:tcPr marL="142240" marR="142240" marT="69669" marB="696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2494768" rtl="0" eaLnBrk="1" latinLnBrk="0" hangingPunct="1">
                        <a:defRPr sz="49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1247383" algn="l" defTabSz="2494768" rtl="0" eaLnBrk="1" latinLnBrk="0" hangingPunct="1">
                        <a:defRPr sz="49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2494768" algn="l" defTabSz="2494768" rtl="0" eaLnBrk="1" latinLnBrk="0" hangingPunct="1">
                        <a:defRPr sz="49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3742152" algn="l" defTabSz="2494768" rtl="0" eaLnBrk="1" latinLnBrk="0" hangingPunct="1">
                        <a:defRPr sz="49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4989537" algn="l" defTabSz="2494768" rtl="0" eaLnBrk="1" latinLnBrk="0" hangingPunct="1">
                        <a:defRPr sz="49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6236920" algn="l" defTabSz="2494768" rtl="0" eaLnBrk="1" latinLnBrk="0" hangingPunct="1">
                        <a:defRPr sz="49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7484305" algn="l" defTabSz="2494768" rtl="0" eaLnBrk="1" latinLnBrk="0" hangingPunct="1">
                        <a:defRPr sz="49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8731688" algn="l" defTabSz="2494768" rtl="0" eaLnBrk="1" latinLnBrk="0" hangingPunct="1">
                        <a:defRPr sz="49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9979074" algn="l" defTabSz="2494768" rtl="0" eaLnBrk="1" latinLnBrk="0" hangingPunct="1">
                        <a:defRPr sz="49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800" b="0" i="0" dirty="0">
                          <a:solidFill>
                            <a:srgbClr val="C00000"/>
                          </a:solidFill>
                        </a:rPr>
                        <a:t>Up</a:t>
                      </a:r>
                      <a:r>
                        <a:rPr lang="en-US" sz="1800" b="0" i="0" baseline="0" dirty="0">
                          <a:solidFill>
                            <a:srgbClr val="C00000"/>
                          </a:solidFill>
                        </a:rPr>
                        <a:t> regulation</a:t>
                      </a:r>
                      <a:endParaRPr lang="en-US" sz="1800" b="0" i="0" dirty="0">
                        <a:solidFill>
                          <a:srgbClr val="C00000"/>
                        </a:solidFill>
                      </a:endParaRPr>
                    </a:p>
                  </a:txBody>
                  <a:tcPr marL="142240" marR="142240" marT="69669" marB="696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879">
                <a:tc>
                  <a:txBody>
                    <a:bodyPr/>
                    <a:lstStyle>
                      <a:lvl1pPr marL="0" algn="l" defTabSz="2494768" rtl="0" eaLnBrk="1" latinLnBrk="0" hangingPunct="1">
                        <a:defRPr sz="49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1247383" algn="l" defTabSz="2494768" rtl="0" eaLnBrk="1" latinLnBrk="0" hangingPunct="1">
                        <a:defRPr sz="49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2494768" algn="l" defTabSz="2494768" rtl="0" eaLnBrk="1" latinLnBrk="0" hangingPunct="1">
                        <a:defRPr sz="49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3742152" algn="l" defTabSz="2494768" rtl="0" eaLnBrk="1" latinLnBrk="0" hangingPunct="1">
                        <a:defRPr sz="49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4989537" algn="l" defTabSz="2494768" rtl="0" eaLnBrk="1" latinLnBrk="0" hangingPunct="1">
                        <a:defRPr sz="49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6236920" algn="l" defTabSz="2494768" rtl="0" eaLnBrk="1" latinLnBrk="0" hangingPunct="1">
                        <a:defRPr sz="49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7484305" algn="l" defTabSz="2494768" rtl="0" eaLnBrk="1" latinLnBrk="0" hangingPunct="1">
                        <a:defRPr sz="49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8731688" algn="l" defTabSz="2494768" rtl="0" eaLnBrk="1" latinLnBrk="0" hangingPunct="1">
                        <a:defRPr sz="49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9979074" algn="l" defTabSz="2494768" rtl="0" eaLnBrk="1" latinLnBrk="0" hangingPunct="1">
                        <a:defRPr sz="49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endParaRPr lang="en-US" sz="1500" dirty="0"/>
                    </a:p>
                  </a:txBody>
                  <a:tcPr marL="142240" marR="142240" marT="69669" marB="696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2494768" rtl="0" eaLnBrk="1" latinLnBrk="0" hangingPunct="1">
                        <a:defRPr sz="49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1247383" algn="l" defTabSz="2494768" rtl="0" eaLnBrk="1" latinLnBrk="0" hangingPunct="1">
                        <a:defRPr sz="49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2494768" algn="l" defTabSz="2494768" rtl="0" eaLnBrk="1" latinLnBrk="0" hangingPunct="1">
                        <a:defRPr sz="49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3742152" algn="l" defTabSz="2494768" rtl="0" eaLnBrk="1" latinLnBrk="0" hangingPunct="1">
                        <a:defRPr sz="49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4989537" algn="l" defTabSz="2494768" rtl="0" eaLnBrk="1" latinLnBrk="0" hangingPunct="1">
                        <a:defRPr sz="49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6236920" algn="l" defTabSz="2494768" rtl="0" eaLnBrk="1" latinLnBrk="0" hangingPunct="1">
                        <a:defRPr sz="49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7484305" algn="l" defTabSz="2494768" rtl="0" eaLnBrk="1" latinLnBrk="0" hangingPunct="1">
                        <a:defRPr sz="49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8731688" algn="l" defTabSz="2494768" rtl="0" eaLnBrk="1" latinLnBrk="0" hangingPunct="1">
                        <a:defRPr sz="49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9979074" algn="l" defTabSz="2494768" rtl="0" eaLnBrk="1" latinLnBrk="0" hangingPunct="1">
                        <a:defRPr sz="49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800" dirty="0">
                          <a:solidFill>
                            <a:srgbClr val="0070C0"/>
                          </a:solidFill>
                        </a:rPr>
                        <a:t>Down regulation</a:t>
                      </a:r>
                    </a:p>
                  </a:txBody>
                  <a:tcPr marL="142240" marR="142240" marT="69669" marB="696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7" name="Rectangle 186"/>
          <p:cNvSpPr/>
          <p:nvPr/>
        </p:nvSpPr>
        <p:spPr>
          <a:xfrm>
            <a:off x="12577011" y="21996706"/>
            <a:ext cx="3062939" cy="966588"/>
          </a:xfrm>
          <a:prstGeom prst="rect">
            <a:avLst/>
          </a:prstGeom>
          <a:noFill/>
          <a:ln w="952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141165" tIns="70583" rIns="141165" bIns="70583" rtlCol="0" anchor="ctr"/>
          <a:lstStyle/>
          <a:p>
            <a:pPr algn="ctr" defTabSz="141165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0" y="4658942"/>
            <a:ext cx="13929914" cy="722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86153" y="3962400"/>
            <a:ext cx="5106343" cy="696542"/>
          </a:xfrm>
          <a:prstGeom prst="rect">
            <a:avLst/>
          </a:prstGeom>
          <a:noFill/>
        </p:spPr>
        <p:txBody>
          <a:bodyPr wrap="none" lIns="141165" tIns="70583" rIns="141165" bIns="70583" rtlCol="0">
            <a:spAutoFit/>
          </a:bodyPr>
          <a:lstStyle/>
          <a:p>
            <a:r>
              <a:rPr lang="en-US" sz="3600" b="1" dirty="0">
                <a:solidFill>
                  <a:srgbClr val="000099"/>
                </a:solidFill>
                <a:latin typeface="+mj-lt"/>
              </a:rPr>
              <a:t>STAM</a:t>
            </a:r>
            <a:r>
              <a:rPr lang="en-US" sz="3600" b="1" baseline="30000" dirty="0">
                <a:solidFill>
                  <a:srgbClr val="000099"/>
                </a:solidFill>
                <a:latin typeface="+mj-lt"/>
              </a:rPr>
              <a:t>TM</a:t>
            </a:r>
            <a:r>
              <a:rPr lang="en-US" sz="3600" b="1" dirty="0">
                <a:solidFill>
                  <a:srgbClr val="000099"/>
                </a:solidFill>
                <a:latin typeface="+mj-lt"/>
              </a:rPr>
              <a:t> mouse model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001" y="12099267"/>
            <a:ext cx="15067829" cy="731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" name="TextBox 168"/>
          <p:cNvSpPr txBox="1"/>
          <p:nvPr/>
        </p:nvSpPr>
        <p:spPr>
          <a:xfrm>
            <a:off x="20988837" y="12382971"/>
            <a:ext cx="9008532" cy="696542"/>
          </a:xfrm>
          <a:prstGeom prst="rect">
            <a:avLst/>
          </a:prstGeom>
          <a:noFill/>
        </p:spPr>
        <p:txBody>
          <a:bodyPr wrap="square" lIns="141165" tIns="70583" rIns="141165" bIns="70583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0099"/>
                </a:solidFill>
                <a:latin typeface="+mj-lt"/>
              </a:rPr>
              <a:t>Diet-induced NASH (DIN) Mouse Model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759" y="13086981"/>
            <a:ext cx="9751462" cy="383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0" name="TextBox 169"/>
          <p:cNvSpPr txBox="1"/>
          <p:nvPr/>
        </p:nvSpPr>
        <p:spPr>
          <a:xfrm>
            <a:off x="17350620" y="23739607"/>
            <a:ext cx="16565691" cy="47591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141165" tIns="70583" rIns="141165" bIns="70583" rtlCol="0">
            <a:spAutoFit/>
          </a:bodyPr>
          <a:lstStyle/>
          <a:p>
            <a:pPr marL="457200" indent="-457200">
              <a:lnSpc>
                <a:spcPts val="4000"/>
              </a:lnSpc>
              <a:buFont typeface="Wingdings" panose="05000000000000000000" pitchFamily="2" charset="2"/>
              <a:buChar char="v"/>
            </a:pPr>
            <a:r>
              <a:rPr lang="en-US" sz="3000" dirty="0"/>
              <a:t>In the DIN model, </a:t>
            </a:r>
            <a:r>
              <a:rPr lang="en-GB" sz="3000" dirty="0"/>
              <a:t>EDP-305 significantly reduced hepatic cholesterol, triglycerides, and fatty acids by 48.4%, 61.1% and 52.5%, respectively, versus vehicle control. </a:t>
            </a:r>
          </a:p>
          <a:p>
            <a:pPr marL="457200" indent="-457200">
              <a:lnSpc>
                <a:spcPts val="4000"/>
              </a:lnSpc>
              <a:buFont typeface="Wingdings" panose="05000000000000000000" pitchFamily="2" charset="2"/>
              <a:buChar char="v"/>
            </a:pPr>
            <a:r>
              <a:rPr lang="en-GB" sz="3000" dirty="0"/>
              <a:t>Consistent with the observed reductions in liver lipids, liver steatosis was significantly decreased in EDP-305-treated mice (p&lt;0.01). </a:t>
            </a:r>
          </a:p>
          <a:p>
            <a:pPr marL="457200" indent="-457200">
              <a:lnSpc>
                <a:spcPts val="4000"/>
              </a:lnSpc>
              <a:buFont typeface="Wingdings" panose="05000000000000000000" pitchFamily="2" charset="2"/>
              <a:buChar char="v"/>
            </a:pPr>
            <a:r>
              <a:rPr lang="en-GB" sz="3000" dirty="0"/>
              <a:t>EDP-305 significantly reduced total NAS in both treatment groups, consistent with decreased expression of key genes involved in inflammation (MCP-1 and TGF-β) and fibrosis (TIMP-1 and α-SMA). </a:t>
            </a:r>
          </a:p>
          <a:p>
            <a:pPr marL="457200" indent="-457200">
              <a:lnSpc>
                <a:spcPts val="4000"/>
              </a:lnSpc>
              <a:buFont typeface="Wingdings" panose="05000000000000000000" pitchFamily="2" charset="2"/>
              <a:buChar char="v"/>
            </a:pPr>
            <a:r>
              <a:rPr lang="en-US" sz="3000" dirty="0"/>
              <a:t>EDP-305 significantly decreased liver steatosis, hepatocyte ballooning, and total NAS in diet-induced NAS (DIN) mice model.</a:t>
            </a:r>
          </a:p>
        </p:txBody>
      </p:sp>
      <p:pic>
        <p:nvPicPr>
          <p:cNvPr id="171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1125" y="17232156"/>
            <a:ext cx="8210108" cy="504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" name="Picture 1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1"/>
          <a:stretch/>
        </p:blipFill>
        <p:spPr bwMode="auto">
          <a:xfrm>
            <a:off x="17350621" y="17062834"/>
            <a:ext cx="8229600" cy="475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" name="Text Box 16"/>
          <p:cNvSpPr txBox="1">
            <a:spLocks noChangeArrowheads="1"/>
          </p:cNvSpPr>
          <p:nvPr/>
        </p:nvSpPr>
        <p:spPr bwMode="auto">
          <a:xfrm>
            <a:off x="17175946" y="22213443"/>
            <a:ext cx="8861475" cy="134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38780" tIns="119390" rIns="238780" bIns="119390">
            <a:spAutoFit/>
          </a:bodyPr>
          <a:lstStyle>
            <a:lvl1pPr defTabSz="4703763" eaLnBrk="0" hangingPunct="0">
              <a:defRPr sz="45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703763" eaLnBrk="0" hangingPunct="0">
              <a:defRPr sz="4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703763" eaLnBrk="0" hangingPunct="0">
              <a:defRPr sz="4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703763" eaLnBrk="0" hangingPunct="0">
              <a:defRPr sz="45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703763" eaLnBrk="0" hangingPunct="0">
              <a:defRPr sz="45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1800" b="1" dirty="0">
                <a:cs typeface="Arial" panose="020B0604020202020204" pitchFamily="34" charset="0"/>
              </a:rPr>
              <a:t>Fig 1. EDP-305 reduces plasma and liver lipid content in the DIN mouse. </a:t>
            </a:r>
            <a:r>
              <a:rPr lang="en-US" altLang="en-US" sz="1800" dirty="0">
                <a:cs typeface="Arial" panose="020B0604020202020204" pitchFamily="34" charset="0"/>
              </a:rPr>
              <a:t>A. Plasma total cholesterol levels in DIN mice treated with vehicle, EDP-305 10 mg/kg, EDP-305 30 mg/kg</a:t>
            </a:r>
            <a:r>
              <a:rPr lang="en-US" altLang="en-US" sz="1800" dirty="0">
                <a:solidFill>
                  <a:srgbClr val="FF0000"/>
                </a:solidFill>
                <a:cs typeface="Arial" panose="020B0604020202020204" pitchFamily="34" charset="0"/>
              </a:rPr>
              <a:t>,</a:t>
            </a:r>
            <a:r>
              <a:rPr lang="en-US" altLang="en-US" sz="1800" dirty="0">
                <a:cs typeface="Arial" panose="020B0604020202020204" pitchFamily="34" charset="0"/>
              </a:rPr>
              <a:t> and OCA 30 mg/kg. Hepatic total cholesterol (B), triglycerides (C), and fatty acid (D) levels in DIN mice.  </a:t>
            </a:r>
          </a:p>
        </p:txBody>
      </p:sp>
      <p:sp>
        <p:nvSpPr>
          <p:cNvPr id="176" name="Text Box 16"/>
          <p:cNvSpPr txBox="1">
            <a:spLocks noChangeArrowheads="1"/>
          </p:cNvSpPr>
          <p:nvPr/>
        </p:nvSpPr>
        <p:spPr bwMode="auto">
          <a:xfrm>
            <a:off x="26037421" y="22249306"/>
            <a:ext cx="7878891" cy="134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38780" tIns="119390" rIns="238780" bIns="119390">
            <a:spAutoFit/>
          </a:bodyPr>
          <a:lstStyle>
            <a:lvl1pPr defTabSz="4703763" eaLnBrk="0" hangingPunct="0">
              <a:defRPr sz="45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703763" eaLnBrk="0" hangingPunct="0">
              <a:defRPr sz="4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703763" eaLnBrk="0" hangingPunct="0">
              <a:defRPr sz="4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703763" eaLnBrk="0" hangingPunct="0">
              <a:defRPr sz="45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703763" eaLnBrk="0" hangingPunct="0">
              <a:defRPr sz="45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1800" b="1" dirty="0">
                <a:cs typeface="Arial" panose="020B0604020202020204" pitchFamily="34" charset="0"/>
              </a:rPr>
              <a:t>Fig 2. EDP-305 improves hepatocyte ballooning and NAS. </a:t>
            </a:r>
            <a:r>
              <a:rPr lang="en-US" altLang="en-US" sz="1800" dirty="0">
                <a:cs typeface="Arial" panose="020B0604020202020204" pitchFamily="34" charset="0"/>
              </a:rPr>
              <a:t>NAFLD scoring: steatosis (A), hepatocyte ballooning (C), total score (D), and Oil Red O staining (B) in DIN mice treated with vehicle, EDP-305 10 mg/kg, EDP-305 30 mg/kg, and OCA 30 mg/kg. 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92667" y="28664697"/>
            <a:ext cx="50018074" cy="479989"/>
          </a:xfrm>
          <a:prstGeom prst="rect">
            <a:avLst/>
          </a:prstGeom>
          <a:solidFill>
            <a:srgbClr val="0000CC"/>
          </a:solidFill>
          <a:ln>
            <a:solidFill>
              <a:srgbClr val="3333CC"/>
            </a:solidFill>
            <a:miter lim="800000"/>
            <a:headEnd/>
            <a:tailEnd/>
          </a:ln>
        </p:spPr>
        <p:txBody>
          <a:bodyPr vert="horz" wrap="square" lIns="274551" tIns="137278" rIns="274551" bIns="13727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defTabSz="3492500">
              <a:spcBef>
                <a:spcPct val="20000"/>
              </a:spcBef>
              <a:buFont typeface="Arial" charset="0"/>
              <a:buNone/>
              <a:defRPr sz="4200" b="1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r>
              <a:rPr lang="en-US" sz="37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Digestive Disease Week (DDW), June 2-5, 2018, Washington, D. C., USA                                                                                                                                                                                               © 2018 Enanta Pharmaceuticals, Inc. </a:t>
            </a:r>
          </a:p>
        </p:txBody>
      </p:sp>
      <p:sp>
        <p:nvSpPr>
          <p:cNvPr id="65" name="Text Placeholder 20"/>
          <p:cNvSpPr>
            <a:spLocks noGrp="1"/>
          </p:cNvSpPr>
          <p:nvPr>
            <p:ph type="body" sz="quarter" idx="11"/>
          </p:nvPr>
        </p:nvSpPr>
        <p:spPr bwMode="auto">
          <a:xfrm>
            <a:off x="762000" y="5105400"/>
            <a:ext cx="15773400" cy="313145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3600" dirty="0">
                <a:latin typeface="+mj-lt"/>
              </a:rPr>
              <a:t>EDP-305, a selective and potent small molecule FXR agonist, is currently in clinical development for the treatment of non-alcoholic steatohepatitis (NASH) and primary biliary cholangitis (PBC). EDP-305 regulates the expression of key genes in the bile acid metabolism, lipid metabolism, inflammation, fibrosis and glucose metabolism.  </a:t>
            </a:r>
            <a:r>
              <a:rPr lang="en-US" sz="3600" dirty="0">
                <a:latin typeface="+mj-lt"/>
                <a:ea typeface="Times New Roman"/>
                <a:cs typeface="Times New Roman" panose="02020603050405020304" pitchFamily="18" charset="0"/>
              </a:rPr>
              <a:t>Herein we report the therapeutic efficacy of EDP-305 in two murine models of NASH: Diet Induced NASH (DIN) model and STAM</a:t>
            </a:r>
            <a:r>
              <a:rPr lang="en-US" sz="3600" baseline="30000" dirty="0">
                <a:latin typeface="+mj-lt"/>
                <a:ea typeface="Times New Roman"/>
                <a:cs typeface="Times New Roman" panose="02020603050405020304" pitchFamily="18" charset="0"/>
              </a:rPr>
              <a:t>TM </a:t>
            </a:r>
            <a:r>
              <a:rPr lang="en-US" sz="3600" dirty="0">
                <a:latin typeface="+mj-lt"/>
                <a:ea typeface="Times New Roman"/>
                <a:cs typeface="Times New Roman" panose="02020603050405020304" pitchFamily="18" charset="0"/>
              </a:rPr>
              <a:t>model.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2241</TotalTime>
  <Words>928</Words>
  <Application>Microsoft Office PowerPoint</Application>
  <PresentationFormat>Custom</PresentationFormat>
  <Paragraphs>74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Helvetica</vt:lpstr>
      <vt:lpstr>Times New Roman</vt:lpstr>
      <vt:lpstr>Wingdings</vt:lpstr>
      <vt:lpstr>Office Theme</vt:lpstr>
      <vt:lpstr>Chart2DObj Browser</vt:lpstr>
      <vt:lpstr>       EDP-305, a highly selective and potent FXR agonist, reduces liver steatosis, ballooning, and  non-alcoholic fatty liver disease activity score(NAS) in two murine models of NASH Li-Juan Jiang, Mary Chau, Yang Li &amp; Yat Sun Or  Enanta Pharmaceuticals, Inc. Watertown, MA, USA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 Viens</dc:creator>
  <cp:lastModifiedBy>Jennifer Viera</cp:lastModifiedBy>
  <cp:revision>196</cp:revision>
  <cp:lastPrinted>2016-11-07T18:10:56Z</cp:lastPrinted>
  <dcterms:created xsi:type="dcterms:W3CDTF">2013-01-28T22:40:39Z</dcterms:created>
  <dcterms:modified xsi:type="dcterms:W3CDTF">2021-12-20T18:03:27Z</dcterms:modified>
</cp:coreProperties>
</file>